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Lst>
  <p:notesMasterIdLst>
    <p:notesMasterId r:id="rId18"/>
  </p:notesMasterIdLst>
  <p:handoutMasterIdLst>
    <p:handoutMasterId r:id="rId19"/>
  </p:handoutMasterIdLst>
  <p:sldIdLst>
    <p:sldId id="461" r:id="rId2"/>
    <p:sldId id="453" r:id="rId3"/>
    <p:sldId id="471" r:id="rId4"/>
    <p:sldId id="472" r:id="rId5"/>
    <p:sldId id="454" r:id="rId6"/>
    <p:sldId id="455" r:id="rId7"/>
    <p:sldId id="456" r:id="rId8"/>
    <p:sldId id="465" r:id="rId9"/>
    <p:sldId id="466" r:id="rId10"/>
    <p:sldId id="457" r:id="rId11"/>
    <p:sldId id="458" r:id="rId12"/>
    <p:sldId id="467" r:id="rId13"/>
    <p:sldId id="468" r:id="rId14"/>
    <p:sldId id="459" r:id="rId15"/>
    <p:sldId id="469" r:id="rId16"/>
    <p:sldId id="470" r:id="rId17"/>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59">
          <p15:clr>
            <a:srgbClr val="A4A3A4"/>
          </p15:clr>
        </p15:guide>
        <p15:guide id="2" pos="2229">
          <p15:clr>
            <a:srgbClr val="A4A3A4"/>
          </p15:clr>
        </p15:guide>
        <p15:guide id="3" orient="horz" pos="2909">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hishek Apte" initials="A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B3937"/>
    <a:srgbClr val="C6605E"/>
    <a:srgbClr val="F9AD6F"/>
    <a:srgbClr val="DA9896"/>
    <a:srgbClr val="D9959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p:cViewPr varScale="1">
        <p:scale>
          <a:sx n="77" d="100"/>
          <a:sy n="77" d="100"/>
        </p:scale>
        <p:origin x="-16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1" d="100"/>
          <a:sy n="41" d="100"/>
        </p:scale>
        <p:origin x="-2371" y="-86"/>
      </p:cViewPr>
      <p:guideLst>
        <p:guide orient="horz" pos="2859"/>
        <p:guide orient="horz" pos="2909"/>
        <p:guide pos="222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1966"/>
          </a:xfrm>
          <a:prstGeom prst="rect">
            <a:avLst/>
          </a:prstGeom>
        </p:spPr>
        <p:txBody>
          <a:bodyPr vert="horz" lIns="93324" tIns="46662" rIns="93324" bIns="46662"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673" y="0"/>
            <a:ext cx="3038155" cy="461966"/>
          </a:xfrm>
          <a:prstGeom prst="rect">
            <a:avLst/>
          </a:prstGeom>
        </p:spPr>
        <p:txBody>
          <a:bodyPr vert="horz" lIns="93324" tIns="46662" rIns="93324" bIns="46662" rtlCol="0"/>
          <a:lstStyle>
            <a:lvl1pPr algn="r" fontAlgn="auto">
              <a:spcBef>
                <a:spcPts val="0"/>
              </a:spcBef>
              <a:spcAft>
                <a:spcPts val="0"/>
              </a:spcAft>
              <a:defRPr sz="1200">
                <a:latin typeface="+mn-lt"/>
              </a:defRPr>
            </a:lvl1pPr>
          </a:lstStyle>
          <a:p>
            <a:pPr>
              <a:defRPr/>
            </a:pPr>
            <a:fld id="{7356D5B4-3922-441C-BD55-5A1CC1C11805}" type="datetimeFigureOut">
              <a:rPr lang="en-US"/>
              <a:pPr>
                <a:defRPr/>
              </a:pPr>
              <a:t>6/29/2020</a:t>
            </a:fld>
            <a:endParaRPr lang="en-US"/>
          </a:p>
        </p:txBody>
      </p:sp>
      <p:sp>
        <p:nvSpPr>
          <p:cNvPr id="4" name="Footer Placeholder 3"/>
          <p:cNvSpPr>
            <a:spLocks noGrp="1"/>
          </p:cNvSpPr>
          <p:nvPr>
            <p:ph type="ftr" sz="quarter" idx="2"/>
          </p:nvPr>
        </p:nvSpPr>
        <p:spPr>
          <a:xfrm>
            <a:off x="0" y="8772495"/>
            <a:ext cx="3038155" cy="461966"/>
          </a:xfrm>
          <a:prstGeom prst="rect">
            <a:avLst/>
          </a:prstGeom>
        </p:spPr>
        <p:txBody>
          <a:bodyPr vert="horz" lIns="93324" tIns="46662" rIns="93324" bIns="46662"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673" y="8772495"/>
            <a:ext cx="3038155" cy="461966"/>
          </a:xfrm>
          <a:prstGeom prst="rect">
            <a:avLst/>
          </a:prstGeom>
        </p:spPr>
        <p:txBody>
          <a:bodyPr vert="horz" lIns="93324" tIns="46662" rIns="93324" bIns="46662" rtlCol="0" anchor="b"/>
          <a:lstStyle>
            <a:lvl1pPr algn="r" fontAlgn="auto">
              <a:spcBef>
                <a:spcPts val="0"/>
              </a:spcBef>
              <a:spcAft>
                <a:spcPts val="0"/>
              </a:spcAft>
              <a:defRPr sz="1200">
                <a:latin typeface="+mn-lt"/>
              </a:defRPr>
            </a:lvl1pPr>
          </a:lstStyle>
          <a:p>
            <a:pPr>
              <a:defRPr/>
            </a:pPr>
            <a:fld id="{D98A996A-D8E4-4270-B68D-7ACA4BCD3FB3}" type="slidenum">
              <a:rPr lang="en-US"/>
              <a:pPr>
                <a:defRPr/>
              </a:pPr>
              <a:t>‹#›</a:t>
            </a:fld>
            <a:endParaRPr lang="en-US"/>
          </a:p>
        </p:txBody>
      </p:sp>
    </p:spTree>
    <p:extLst>
      <p:ext uri="{BB962C8B-B14F-4D97-AF65-F5344CB8AC3E}">
        <p14:creationId xmlns:p14="http://schemas.microsoft.com/office/powerpoint/2010/main" xmlns="" val="9611606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1966"/>
          </a:xfrm>
          <a:prstGeom prst="rect">
            <a:avLst/>
          </a:prstGeom>
        </p:spPr>
        <p:txBody>
          <a:bodyPr vert="horz" lIns="93324" tIns="46662" rIns="93324" bIns="46662"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673" y="0"/>
            <a:ext cx="3038155" cy="461966"/>
          </a:xfrm>
          <a:prstGeom prst="rect">
            <a:avLst/>
          </a:prstGeom>
        </p:spPr>
        <p:txBody>
          <a:bodyPr vert="horz" lIns="93324" tIns="46662" rIns="93324" bIns="46662" rtlCol="0"/>
          <a:lstStyle>
            <a:lvl1pPr algn="r" fontAlgn="auto">
              <a:spcBef>
                <a:spcPts val="0"/>
              </a:spcBef>
              <a:spcAft>
                <a:spcPts val="0"/>
              </a:spcAft>
              <a:defRPr sz="1200">
                <a:latin typeface="+mn-lt"/>
              </a:defRPr>
            </a:lvl1pPr>
          </a:lstStyle>
          <a:p>
            <a:pPr>
              <a:defRPr/>
            </a:pPr>
            <a:fld id="{B3E9B90A-FA24-4E78-B8D1-6A13FAC58461}" type="datetimeFigureOut">
              <a:rPr lang="en-US"/>
              <a:pPr>
                <a:defRPr/>
              </a:pPr>
              <a:t>6/29/2020</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699783" y="4387055"/>
            <a:ext cx="5610836" cy="4156073"/>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495"/>
            <a:ext cx="3038155" cy="461966"/>
          </a:xfrm>
          <a:prstGeom prst="rect">
            <a:avLst/>
          </a:prstGeom>
        </p:spPr>
        <p:txBody>
          <a:bodyPr vert="horz" lIns="93324" tIns="46662" rIns="93324" bIns="46662"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673" y="8772495"/>
            <a:ext cx="3038155" cy="461966"/>
          </a:xfrm>
          <a:prstGeom prst="rect">
            <a:avLst/>
          </a:prstGeom>
        </p:spPr>
        <p:txBody>
          <a:bodyPr vert="horz" lIns="93324" tIns="46662" rIns="93324" bIns="46662" rtlCol="0" anchor="b"/>
          <a:lstStyle>
            <a:lvl1pPr algn="r" fontAlgn="auto">
              <a:spcBef>
                <a:spcPts val="0"/>
              </a:spcBef>
              <a:spcAft>
                <a:spcPts val="0"/>
              </a:spcAft>
              <a:defRPr sz="1200">
                <a:latin typeface="+mn-lt"/>
              </a:defRPr>
            </a:lvl1pPr>
          </a:lstStyle>
          <a:p>
            <a:pPr>
              <a:defRPr/>
            </a:pPr>
            <a:fld id="{64E59A48-0AD6-4ECE-B88D-2AA3C695564C}" type="slidenum">
              <a:rPr lang="en-US"/>
              <a:pPr>
                <a:defRPr/>
              </a:pPr>
              <a:t>‹#›</a:t>
            </a:fld>
            <a:endParaRPr lang="en-US"/>
          </a:p>
        </p:txBody>
      </p:sp>
    </p:spTree>
    <p:extLst>
      <p:ext uri="{BB962C8B-B14F-4D97-AF65-F5344CB8AC3E}">
        <p14:creationId xmlns:p14="http://schemas.microsoft.com/office/powerpoint/2010/main" xmlns="" val="26819865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64E59A48-0AD6-4ECE-B88D-2AA3C695564C}" type="slidenum">
              <a:rPr lang="en-US" smtClean="0"/>
              <a:pPr>
                <a:defRPr/>
              </a:pPr>
              <a:t>5</a:t>
            </a:fld>
            <a:endParaRPr lang="en-US"/>
          </a:p>
        </p:txBody>
      </p:sp>
    </p:spTree>
    <p:extLst>
      <p:ext uri="{BB962C8B-B14F-4D97-AF65-F5344CB8AC3E}">
        <p14:creationId xmlns:p14="http://schemas.microsoft.com/office/powerpoint/2010/main" xmlns="" val="955102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2A719D-C0BA-4F0A-995B-3000D1F8F70D}" type="datetime1">
              <a:rPr lang="en-US" smtClean="0"/>
              <a:pPr>
                <a:defRPr/>
              </a:pPr>
              <a:t>6/29/2020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5E729E-FC57-4E2D-8C2C-6C641EE84CF7}"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DF60125-2322-4DCE-AA99-94543BA4B1D5}" type="datetime1">
              <a:rPr lang="en-US" smtClean="0"/>
              <a:pPr>
                <a:defRPr/>
              </a:pPr>
              <a:t>6/29/2020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46E04AE-0A21-4E52-AF44-7BBCE6258910}"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481F4B-B13B-4C91-BA92-19CC8BCC0E3C}" type="datetime1">
              <a:rPr lang="en-US" smtClean="0"/>
              <a:pPr>
                <a:defRPr/>
              </a:pPr>
              <a:t>6/29/2020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E695825-6895-42CF-B4C0-7D78706E658F}"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802798-726D-41DF-B196-8CFBA886EA6F}" type="datetime1">
              <a:rPr lang="en-US" smtClean="0"/>
              <a:pPr>
                <a:defRPr/>
              </a:pPr>
              <a:t>6/29/2020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9EA5C9-8DC8-45C3-9CF4-B55761775A12}"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935480"/>
            <a:ext cx="8229600" cy="438912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A40B5F8-BB35-4AF7-B03C-A0A76609554A}" type="datetime1">
              <a:rPr lang="en-US" smtClean="0"/>
              <a:pPr>
                <a:defRPr/>
              </a:pPr>
              <a:t>6/29/2020</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xmlns="" val="2456120222"/>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fld id="{5678527B-67E4-4E76-AAF5-A4DEF091A534}" type="datetime1">
              <a:rPr lang="en-US" smtClean="0"/>
              <a:pPr>
                <a:defRPr/>
              </a:pPr>
              <a:t>6/29/2020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a:defRPr/>
            </a:pPr>
            <a:fld id="{55D86840-B9AC-4CFB-9919-9F7C6541BAEC}" type="slidenum">
              <a:rPr lang="en-US"/>
              <a:pPr>
                <a:defRPr/>
              </a:pPr>
              <a:t>‹#›</a:t>
            </a:fld>
            <a:endParaRPr lang="en-US"/>
          </a:p>
        </p:txBody>
      </p:sp>
      <p:pic>
        <p:nvPicPr>
          <p:cNvPr id="7" name="Picture 6" descr="ppt template_cond5.jpg"/>
          <p:cNvPicPr>
            <a:picLocks noChangeAspect="1"/>
          </p:cNvPicPr>
          <p:nvPr userDrawn="1"/>
        </p:nvPicPr>
        <p:blipFill>
          <a:blip r:embed="rId7" cstate="print"/>
          <a:stretch>
            <a:fillRect/>
          </a:stretch>
        </p:blipFill>
        <p:spPr>
          <a:xfrm>
            <a:off x="0" y="-3339"/>
            <a:ext cx="9144000" cy="6864678"/>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97" r:id="rId2"/>
    <p:sldLayoutId id="2147483699" r:id="rId3"/>
    <p:sldLayoutId id="2147483701" r:id="rId4"/>
    <p:sldLayoutId id="2147483702" r:id="rId5"/>
  </p:sldLayoutIdLst>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bicpay.icegate.gov.in/iceepay/" TargetMode="Externa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cid:image001.png@01D54C51.10F548B0" TargetMode="External"/><Relationship Id="rId5" Type="http://schemas.openxmlformats.org/officeDocument/2006/relationships/image" Target="../media/image19.png"/><Relationship Id="rId4" Type="http://schemas.openxmlformats.org/officeDocument/2006/relationships/image" Target="cid:image001.png@01D54C56.5FA401E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66949" y="5257800"/>
            <a:ext cx="7514902" cy="381000"/>
          </a:xfrm>
        </p:spPr>
        <p:txBody>
          <a:bodyPr/>
          <a:lstStyle/>
          <a:p>
            <a:pPr marL="0" indent="0" algn="ctr">
              <a:buNone/>
            </a:pPr>
            <a:r>
              <a:rPr lang="en-IN" sz="2400" b="1" dirty="0" smtClean="0">
                <a:solidFill>
                  <a:srgbClr val="002060"/>
                </a:solidFill>
                <a:latin typeface="Book Antiqua" panose="02040602050305030304" pitchFamily="18" charset="0"/>
              </a:rPr>
              <a:t>Integrated with ICEGATE using API Mechanism</a:t>
            </a:r>
            <a:endParaRPr lang="en-IN" sz="2400" b="1" dirty="0">
              <a:solidFill>
                <a:srgbClr val="002060"/>
              </a:solidFill>
              <a:latin typeface="Book Antiqua" panose="02040602050305030304" pitchFamily="18" charset="0"/>
            </a:endParaRPr>
          </a:p>
          <a:p>
            <a:endParaRPr lang="en-IN" dirty="0" smtClean="0"/>
          </a:p>
          <a:p>
            <a:endParaRPr lang="en-IN"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00200" y="1412776"/>
            <a:ext cx="5791200" cy="1152128"/>
          </a:xfrm>
          <a:prstGeom prst="rect">
            <a:avLst/>
          </a:prstGeom>
          <a:effectLst>
            <a:outerShdw blurRad="63500" sx="104000" sy="104000" algn="ctr" rotWithShape="0">
              <a:schemeClr val="tx2">
                <a:lumMod val="50000"/>
                <a:alpha val="40000"/>
              </a:schemeClr>
            </a:outerShdw>
          </a:effectLst>
        </p:spPr>
      </p:pic>
      <p:sp>
        <p:nvSpPr>
          <p:cNvPr id="7" name="Content Placeholder 5"/>
          <p:cNvSpPr txBox="1">
            <a:spLocks/>
          </p:cNvSpPr>
          <p:nvPr/>
        </p:nvSpPr>
        <p:spPr>
          <a:xfrm>
            <a:off x="381000" y="3276600"/>
            <a:ext cx="8686800" cy="10668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IN" sz="2400" b="1" dirty="0" smtClean="0">
                <a:solidFill>
                  <a:schemeClr val="accent6">
                    <a:lumMod val="50000"/>
                  </a:schemeClr>
                </a:solidFill>
                <a:latin typeface="Book Antiqua" panose="02040602050305030304" pitchFamily="18" charset="0"/>
              </a:rPr>
              <a:t>ONLINE PAYMENT OF CUSTOMS DUTY </a:t>
            </a:r>
          </a:p>
          <a:p>
            <a:pPr marL="0" indent="0" algn="ctr">
              <a:buFont typeface="Arial" charset="0"/>
              <a:buNone/>
            </a:pPr>
            <a:r>
              <a:rPr lang="en-IN" sz="2400" b="1" dirty="0" smtClean="0">
                <a:solidFill>
                  <a:schemeClr val="accent6">
                    <a:lumMod val="50000"/>
                  </a:schemeClr>
                </a:solidFill>
                <a:latin typeface="Book Antiqua" panose="02040602050305030304" pitchFamily="18" charset="0"/>
              </a:rPr>
              <a:t>(SEZ to DTA Bill of Entry Transactions)</a:t>
            </a:r>
          </a:p>
          <a:p>
            <a:endParaRPr lang="en-IN" dirty="0" smtClean="0"/>
          </a:p>
          <a:p>
            <a:endParaRPr lang="en-IN" dirty="0"/>
          </a:p>
        </p:txBody>
      </p:sp>
    </p:spTree>
    <p:extLst>
      <p:ext uri="{BB962C8B-B14F-4D97-AF65-F5344CB8AC3E}">
        <p14:creationId xmlns:p14="http://schemas.microsoft.com/office/powerpoint/2010/main" xmlns="" val="4137236148"/>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heel(1)">
                                      <p:cBhvr>
                                        <p:cTn id="20"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56" y="169608"/>
            <a:ext cx="6019800" cy="457200"/>
          </a:xfrm>
          <a:solidFill>
            <a:srgbClr val="9B3937"/>
          </a:solidFill>
          <a:effectLst>
            <a:outerShdw blurRad="63500" sx="102000" sy="102000" algn="ctr" rotWithShape="0">
              <a:prstClr val="black">
                <a:alpha val="40000"/>
              </a:prstClr>
            </a:outerShdw>
          </a:effectLst>
        </p:spPr>
        <p:txBody>
          <a:bodyPr/>
          <a:lstStyle/>
          <a:p>
            <a:pPr algn="l"/>
            <a:r>
              <a:rPr lang="en-IN" sz="2000" b="1" dirty="0" smtClean="0">
                <a:solidFill>
                  <a:schemeClr val="bg1"/>
                </a:solidFill>
                <a:latin typeface="Book Antiqua" panose="02040602050305030304" pitchFamily="18" charset="0"/>
              </a:rPr>
              <a:t>Challan Access &amp; Payment on ICEGATE portal</a:t>
            </a:r>
            <a:br>
              <a:rPr lang="en-IN" sz="2000" b="1" dirty="0" smtClean="0">
                <a:solidFill>
                  <a:schemeClr val="bg1"/>
                </a:solidFill>
                <a:latin typeface="Book Antiqua" panose="02040602050305030304" pitchFamily="18" charset="0"/>
              </a:rPr>
            </a:br>
            <a:r>
              <a:rPr lang="en-IN" sz="2000" b="1" i="1" dirty="0">
                <a:solidFill>
                  <a:schemeClr val="bg1"/>
                </a:solidFill>
                <a:latin typeface="Book Antiqua" panose="02040602050305030304" pitchFamily="18" charset="0"/>
              </a:rPr>
              <a:t/>
            </a:r>
            <a:br>
              <a:rPr lang="en-IN" sz="2000" b="1" i="1" dirty="0">
                <a:solidFill>
                  <a:schemeClr val="bg1"/>
                </a:solidFill>
                <a:latin typeface="Book Antiqua" panose="02040602050305030304" pitchFamily="18" charset="0"/>
              </a:rPr>
            </a:br>
            <a:r>
              <a:rPr lang="en-IN" sz="2000" b="1" i="1" dirty="0" smtClean="0">
                <a:latin typeface="Book Antiqua" panose="02040602050305030304" pitchFamily="18" charset="0"/>
              </a:rPr>
              <a:t>Link: </a:t>
            </a:r>
            <a:r>
              <a:rPr lang="en-IN" sz="2000" dirty="0" smtClean="0">
                <a:latin typeface="Book Antiqua" panose="02040602050305030304" pitchFamily="18" charset="0"/>
                <a:hlinkClick r:id="rId2"/>
              </a:rPr>
              <a:t>https</a:t>
            </a:r>
            <a:r>
              <a:rPr lang="en-IN" sz="2000" dirty="0">
                <a:latin typeface="Book Antiqua" panose="02040602050305030304" pitchFamily="18" charset="0"/>
                <a:hlinkClick r:id="rId2"/>
              </a:rPr>
              <a:t>://</a:t>
            </a:r>
            <a:r>
              <a:rPr lang="en-IN" sz="2000" dirty="0" smtClean="0">
                <a:latin typeface="Book Antiqua" panose="02040602050305030304" pitchFamily="18" charset="0"/>
                <a:hlinkClick r:id="rId2"/>
              </a:rPr>
              <a:t>cbicpay.icegate.gov.in/iceepay/</a:t>
            </a:r>
            <a:r>
              <a:rPr lang="en-IN" sz="2000" dirty="0" smtClean="0">
                <a:latin typeface="Book Antiqua" panose="02040602050305030304" pitchFamily="18" charset="0"/>
              </a:rPr>
              <a:t> </a:t>
            </a:r>
            <a:endParaRPr lang="en-IN" sz="2000" b="1" i="1" dirty="0">
              <a:latin typeface="Book Antiqua" panose="02040602050305030304" pitchFamily="18" charset="0"/>
            </a:endParaRPr>
          </a:p>
        </p:txBody>
      </p:sp>
      <p:pic>
        <p:nvPicPr>
          <p:cNvPr id="5"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468859"/>
            <a:ext cx="4117571" cy="32555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p:nvPr/>
        </p:nvPicPr>
        <p:blipFill>
          <a:blip r:embed="rId4" cstate="print"/>
          <a:stretch>
            <a:fillRect/>
          </a:stretch>
        </p:blipFill>
        <p:spPr>
          <a:xfrm>
            <a:off x="457200" y="4896587"/>
            <a:ext cx="8077200" cy="1656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133600" y="3200400"/>
            <a:ext cx="2438400" cy="369332"/>
          </a:xfrm>
          <a:prstGeom prst="rect">
            <a:avLst/>
          </a:prstGeom>
          <a:noFill/>
        </p:spPr>
        <p:txBody>
          <a:bodyPr wrap="square" rtlCol="0">
            <a:spAutoFit/>
          </a:bodyPr>
          <a:lstStyle/>
          <a:p>
            <a:r>
              <a:rPr lang="en-IN" dirty="0" smtClean="0"/>
              <a:t>DTA IEC/PAN</a:t>
            </a:r>
            <a:endParaRPr lang="en-IN" dirty="0"/>
          </a:p>
        </p:txBody>
      </p:sp>
    </p:spTree>
    <p:extLst>
      <p:ext uri="{BB962C8B-B14F-4D97-AF65-F5344CB8AC3E}">
        <p14:creationId xmlns:p14="http://schemas.microsoft.com/office/powerpoint/2010/main" xmlns="" val="3157864967"/>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34" y="228600"/>
            <a:ext cx="5975466" cy="457200"/>
          </a:xfrm>
          <a:solidFill>
            <a:srgbClr val="9B3937"/>
          </a:solidFill>
        </p:spPr>
        <p:txBody>
          <a:bodyPr/>
          <a:lstStyle/>
          <a:p>
            <a:pPr algn="l"/>
            <a:r>
              <a:rPr lang="en-IN" sz="1800" b="1" dirty="0">
                <a:solidFill>
                  <a:schemeClr val="bg1"/>
                </a:solidFill>
                <a:latin typeface="Book Antiqua" panose="02040602050305030304" pitchFamily="18" charset="0"/>
              </a:rPr>
              <a:t>Challan Confirmation &amp; Generation of Mandate Form</a:t>
            </a:r>
          </a:p>
        </p:txBody>
      </p:sp>
      <p:sp>
        <p:nvSpPr>
          <p:cNvPr id="4" name="Footer Placeholder 3"/>
          <p:cNvSpPr>
            <a:spLocks noGrp="1"/>
          </p:cNvSpPr>
          <p:nvPr>
            <p:ph type="ftr" sz="quarter" idx="11"/>
          </p:nvPr>
        </p:nvSpPr>
        <p:spPr/>
        <p:txBody>
          <a:bodyPr/>
          <a:lstStyle/>
          <a:p>
            <a:pPr>
              <a:defRPr/>
            </a:pPr>
            <a:endParaRPr lang="en-US"/>
          </a:p>
        </p:txBody>
      </p:sp>
      <p:pic>
        <p:nvPicPr>
          <p:cNvPr id="5" name="Picture 4"/>
          <p:cNvPicPr/>
          <p:nvPr/>
        </p:nvPicPr>
        <p:blipFill>
          <a:blip r:embed="rId2" cstate="print"/>
          <a:stretch>
            <a:fillRect/>
          </a:stretch>
        </p:blipFill>
        <p:spPr>
          <a:xfrm>
            <a:off x="425334" y="914400"/>
            <a:ext cx="8255924" cy="1793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p:nvPr/>
        </p:nvPicPr>
        <p:blipFill>
          <a:blip r:embed="rId3" cstate="print"/>
          <a:stretch>
            <a:fillRect/>
          </a:stretch>
        </p:blipFill>
        <p:spPr>
          <a:xfrm>
            <a:off x="425334" y="2895600"/>
            <a:ext cx="8261466" cy="1022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6"/>
          <p:cNvPicPr>
            <a:picLocks noGrp="1"/>
          </p:cNvPicPr>
          <p:nvPr>
            <p:ph idx="1"/>
          </p:nvPr>
        </p:nvPicPr>
        <p:blipFill>
          <a:blip r:embed="rId4" cstate="print"/>
          <a:stretch>
            <a:fillRect/>
          </a:stretch>
        </p:blipFill>
        <p:spPr>
          <a:xfrm>
            <a:off x="425334" y="4114800"/>
            <a:ext cx="8261466" cy="2385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261559756"/>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105"/>
            <a:ext cx="5943600" cy="480695"/>
          </a:xfrm>
          <a:solidFill>
            <a:srgbClr val="9B3937"/>
          </a:solidFill>
          <a:effectLst>
            <a:outerShdw blurRad="63500" sx="102000" sy="102000" algn="ctr" rotWithShape="0">
              <a:prstClr val="black">
                <a:alpha val="40000"/>
              </a:prstClr>
            </a:outerShdw>
          </a:effectLst>
        </p:spPr>
        <p:txBody>
          <a:bodyPr/>
          <a:lstStyle/>
          <a:p>
            <a:pPr algn="l"/>
            <a:r>
              <a:rPr lang="en-IN" sz="2400" b="1" dirty="0" smtClean="0">
                <a:solidFill>
                  <a:schemeClr val="bg1"/>
                </a:solidFill>
                <a:latin typeface="Book Antiqua" panose="02040602050305030304" pitchFamily="18" charset="0"/>
              </a:rPr>
              <a:t>Important Points to be Noted</a:t>
            </a:r>
            <a:endParaRPr lang="en-IN" sz="2400" b="1" dirty="0">
              <a:solidFill>
                <a:schemeClr val="bg1"/>
              </a:solidFill>
              <a:latin typeface="Book Antiqua" panose="02040602050305030304" pitchFamily="18" charset="0"/>
            </a:endParaRPr>
          </a:p>
        </p:txBody>
      </p:sp>
      <p:sp>
        <p:nvSpPr>
          <p:cNvPr id="3" name="Content Placeholder 2"/>
          <p:cNvSpPr>
            <a:spLocks noGrp="1"/>
          </p:cNvSpPr>
          <p:nvPr>
            <p:ph idx="1"/>
          </p:nvPr>
        </p:nvSpPr>
        <p:spPr>
          <a:xfrm>
            <a:off x="457200" y="762000"/>
            <a:ext cx="8229600" cy="5562600"/>
          </a:xfrm>
        </p:spPr>
        <p:txBody>
          <a:bodyPr/>
          <a:lstStyle/>
          <a:p>
            <a:pPr lvl="0">
              <a:lnSpc>
                <a:spcPct val="150000"/>
              </a:lnSpc>
            </a:pPr>
            <a:r>
              <a:rPr lang="en-IN" sz="2000" dirty="0" smtClean="0">
                <a:latin typeface="Book Antiqua" panose="02040602050305030304" pitchFamily="18" charset="0"/>
              </a:rPr>
              <a:t>Transfer </a:t>
            </a:r>
            <a:r>
              <a:rPr lang="en-IN" sz="2000" dirty="0">
                <a:latin typeface="Book Antiqua" panose="02040602050305030304" pitchFamily="18" charset="0"/>
              </a:rPr>
              <a:t>can be made from any bank participating in NEFT / RTGS System. </a:t>
            </a:r>
            <a:r>
              <a:rPr lang="en-IN" sz="2000" dirty="0" smtClean="0">
                <a:latin typeface="Book Antiqua" panose="02040602050305030304" pitchFamily="18" charset="0"/>
              </a:rPr>
              <a:t>The </a:t>
            </a:r>
            <a:r>
              <a:rPr lang="en-IN" sz="2000" dirty="0">
                <a:latin typeface="Book Antiqua" panose="02040602050305030304" pitchFamily="18" charset="0"/>
              </a:rPr>
              <a:t>payment is being managed through RBI account and therefore the IFSC Code belongs to RBI directly.</a:t>
            </a:r>
          </a:p>
          <a:p>
            <a:pPr lvl="0">
              <a:lnSpc>
                <a:spcPct val="150000"/>
              </a:lnSpc>
            </a:pPr>
            <a:r>
              <a:rPr lang="en-IN" sz="2000" dirty="0">
                <a:latin typeface="Book Antiqua" panose="02040602050305030304" pitchFamily="18" charset="0"/>
              </a:rPr>
              <a:t>The account number generated on the mandate form is a Virtual Account Number and will </a:t>
            </a:r>
            <a:r>
              <a:rPr lang="en-IN" sz="2000" dirty="0" smtClean="0">
                <a:latin typeface="Book Antiqua" panose="02040602050305030304" pitchFamily="18" charset="0"/>
              </a:rPr>
              <a:t>change </a:t>
            </a:r>
            <a:r>
              <a:rPr lang="en-IN" sz="2000" dirty="0">
                <a:latin typeface="Book Antiqua" panose="02040602050305030304" pitchFamily="18" charset="0"/>
              </a:rPr>
              <a:t>for each transaction and cannot be re-used.</a:t>
            </a:r>
          </a:p>
          <a:p>
            <a:pPr lvl="0">
              <a:lnSpc>
                <a:spcPct val="150000"/>
              </a:lnSpc>
            </a:pPr>
            <a:r>
              <a:rPr lang="en-IN" sz="2000" b="1" i="1" dirty="0">
                <a:latin typeface="Book Antiqua" panose="02040602050305030304" pitchFamily="18" charset="0"/>
              </a:rPr>
              <a:t>Absolute care should be taken to ensure that IFSC Code and Account Number, as are provided on the mandate form are correctly captured in funds transfer instruction. </a:t>
            </a:r>
            <a:endParaRPr lang="en-IN" sz="2000" dirty="0">
              <a:latin typeface="Book Antiqua" panose="02040602050305030304" pitchFamily="18" charset="0"/>
            </a:endParaRPr>
          </a:p>
          <a:p>
            <a:pPr lvl="0">
              <a:lnSpc>
                <a:spcPct val="150000"/>
              </a:lnSpc>
            </a:pPr>
            <a:r>
              <a:rPr lang="en-IN" sz="2000" dirty="0">
                <a:latin typeface="Book Antiqua" panose="02040602050305030304" pitchFamily="18" charset="0"/>
              </a:rPr>
              <a:t>It is suggested to Print and also save a copy of the mandate form as generated from ICEGATE system for future reference. </a:t>
            </a:r>
          </a:p>
          <a:p>
            <a:endParaRPr lang="en-IN" sz="2000" dirty="0">
              <a:latin typeface="Book Antiqua" panose="02040602050305030304" pitchFamily="18" charset="0"/>
            </a:endParaRPr>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xmlns="" val="171616506"/>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105"/>
            <a:ext cx="6019800" cy="480695"/>
          </a:xfrm>
          <a:solidFill>
            <a:srgbClr val="9B3937"/>
          </a:solidFill>
          <a:effectLst>
            <a:outerShdw blurRad="63500" sx="102000" sy="102000" algn="ctr" rotWithShape="0">
              <a:prstClr val="black">
                <a:alpha val="40000"/>
              </a:prstClr>
            </a:outerShdw>
          </a:effectLst>
        </p:spPr>
        <p:txBody>
          <a:bodyPr/>
          <a:lstStyle/>
          <a:p>
            <a:pPr algn="l"/>
            <a:r>
              <a:rPr lang="en-IN" sz="2400" b="1" dirty="0">
                <a:solidFill>
                  <a:schemeClr val="bg1"/>
                </a:solidFill>
                <a:latin typeface="Book Antiqua" panose="02040602050305030304" pitchFamily="18" charset="0"/>
              </a:rPr>
              <a:t>Important Points to be </a:t>
            </a:r>
            <a:r>
              <a:rPr lang="en-IN" sz="2400" b="1" dirty="0" smtClean="0">
                <a:solidFill>
                  <a:schemeClr val="bg1"/>
                </a:solidFill>
                <a:latin typeface="Book Antiqua" panose="02040602050305030304" pitchFamily="18" charset="0"/>
              </a:rPr>
              <a:t>Noted    </a:t>
            </a:r>
            <a:r>
              <a:rPr lang="en-IN" sz="1800" b="1" dirty="0" err="1" smtClean="0">
                <a:solidFill>
                  <a:schemeClr val="bg1"/>
                </a:solidFill>
                <a:latin typeface="Book Antiqua" panose="02040602050305030304" pitchFamily="18" charset="0"/>
              </a:rPr>
              <a:t>Contd</a:t>
            </a:r>
            <a:r>
              <a:rPr lang="en-IN" sz="1800" b="1" dirty="0" smtClean="0">
                <a:solidFill>
                  <a:schemeClr val="bg1"/>
                </a:solidFill>
                <a:latin typeface="Book Antiqua" panose="02040602050305030304" pitchFamily="18" charset="0"/>
              </a:rPr>
              <a:t>…</a:t>
            </a:r>
            <a:endParaRPr lang="en-IN" sz="1800" b="1" dirty="0">
              <a:solidFill>
                <a:schemeClr val="bg1"/>
              </a:solidFill>
              <a:latin typeface="Book Antiqua" panose="02040602050305030304" pitchFamily="18" charset="0"/>
            </a:endParaRPr>
          </a:p>
        </p:txBody>
      </p:sp>
      <p:sp>
        <p:nvSpPr>
          <p:cNvPr id="3" name="Content Placeholder 2"/>
          <p:cNvSpPr>
            <a:spLocks noGrp="1"/>
          </p:cNvSpPr>
          <p:nvPr>
            <p:ph idx="1"/>
          </p:nvPr>
        </p:nvSpPr>
        <p:spPr>
          <a:xfrm>
            <a:off x="457200" y="914400"/>
            <a:ext cx="8229600" cy="5410200"/>
          </a:xfrm>
        </p:spPr>
        <p:txBody>
          <a:bodyPr/>
          <a:lstStyle/>
          <a:p>
            <a:pPr lvl="0">
              <a:lnSpc>
                <a:spcPct val="150000"/>
              </a:lnSpc>
            </a:pPr>
            <a:r>
              <a:rPr lang="en-IN" sz="2000" dirty="0" smtClean="0">
                <a:latin typeface="Book Antiqua" panose="02040602050305030304" pitchFamily="18" charset="0"/>
              </a:rPr>
              <a:t>Payment </a:t>
            </a:r>
            <a:r>
              <a:rPr lang="en-IN" sz="2000" dirty="0">
                <a:latin typeface="Book Antiqua" panose="02040602050305030304" pitchFamily="18" charset="0"/>
              </a:rPr>
              <a:t>must be completed (including multiple levels of authorisation) well before the expiry date and time indicated on the mandate form.</a:t>
            </a:r>
          </a:p>
          <a:p>
            <a:pPr lvl="0">
              <a:lnSpc>
                <a:spcPct val="150000"/>
              </a:lnSpc>
            </a:pPr>
            <a:r>
              <a:rPr lang="en-IN" sz="2000" dirty="0">
                <a:latin typeface="Book Antiqua" panose="02040602050305030304" pitchFamily="18" charset="0"/>
              </a:rPr>
              <a:t>NEFT / RTGS transaction reference number received from your banker may be maintained for further reference.</a:t>
            </a:r>
          </a:p>
          <a:p>
            <a:pPr lvl="0">
              <a:lnSpc>
                <a:spcPct val="150000"/>
              </a:lnSpc>
            </a:pPr>
            <a:r>
              <a:rPr lang="en-IN" sz="2000" dirty="0">
                <a:latin typeface="Book Antiqua" panose="02040602050305030304" pitchFamily="18" charset="0"/>
              </a:rPr>
              <a:t>In case where multiple challans are selected for consolidated payment, the duty amount would be total of all challans. </a:t>
            </a:r>
          </a:p>
          <a:p>
            <a:pPr marL="0" indent="0">
              <a:lnSpc>
                <a:spcPct val="150000"/>
              </a:lnSpc>
              <a:buNone/>
            </a:pPr>
            <a:r>
              <a:rPr lang="en-IN" sz="2000" b="1" dirty="0" smtClean="0">
                <a:latin typeface="Book Antiqua" panose="02040602050305030304" pitchFamily="18" charset="0"/>
              </a:rPr>
              <a:t>Note</a:t>
            </a:r>
            <a:r>
              <a:rPr lang="en-IN" sz="2000" b="1" dirty="0">
                <a:latin typeface="Book Antiqua" panose="02040602050305030304" pitchFamily="18" charset="0"/>
              </a:rPr>
              <a:t>:</a:t>
            </a:r>
            <a:r>
              <a:rPr lang="en-IN" sz="2000" dirty="0">
                <a:latin typeface="Book Antiqua" panose="02040602050305030304" pitchFamily="18" charset="0"/>
              </a:rPr>
              <a:t> Facility for payment using Net banking would be introduced in due course and will be intimated to all users.</a:t>
            </a:r>
          </a:p>
          <a:p>
            <a:endParaRPr lang="en-IN" sz="2000" dirty="0">
              <a:latin typeface="Book Antiqua" panose="02040602050305030304" pitchFamily="18" charset="0"/>
            </a:endParaRPr>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xmlns="" val="2303223882"/>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943600" cy="457200"/>
          </a:xfrm>
          <a:solidFill>
            <a:srgbClr val="9B3937"/>
          </a:solidFill>
          <a:effectLst>
            <a:outerShdw blurRad="63500" sx="102000" sy="102000" algn="ctr" rotWithShape="0">
              <a:prstClr val="black">
                <a:alpha val="40000"/>
              </a:prstClr>
            </a:outerShdw>
          </a:effectLst>
        </p:spPr>
        <p:txBody>
          <a:bodyPr/>
          <a:lstStyle/>
          <a:p>
            <a:pPr algn="l"/>
            <a:r>
              <a:rPr lang="en-IN" sz="2000" b="1" dirty="0" smtClean="0">
                <a:solidFill>
                  <a:schemeClr val="bg1"/>
                </a:solidFill>
                <a:latin typeface="Book Antiqua" panose="02040602050305030304" pitchFamily="18" charset="0"/>
              </a:rPr>
              <a:t>Duty Payment Status &amp; Acknowledgement</a:t>
            </a:r>
            <a:endParaRPr lang="en-IN" sz="2000" b="1" dirty="0">
              <a:solidFill>
                <a:schemeClr val="bg1"/>
              </a:solidFill>
              <a:latin typeface="Book Antiqua" panose="02040602050305030304" pitchFamily="18" charset="0"/>
            </a:endParaRPr>
          </a:p>
        </p:txBody>
      </p:sp>
      <p:sp>
        <p:nvSpPr>
          <p:cNvPr id="4" name="Footer Placeholder 3"/>
          <p:cNvSpPr>
            <a:spLocks noGrp="1"/>
          </p:cNvSpPr>
          <p:nvPr>
            <p:ph type="ftr" sz="quarter" idx="11"/>
          </p:nvPr>
        </p:nvSpPr>
        <p:spPr/>
        <p:txBody>
          <a:bodyPr/>
          <a:lstStyle/>
          <a:p>
            <a:pPr>
              <a:defRPr/>
            </a:pPr>
            <a:endParaRPr lang="en-US"/>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396" y="713509"/>
            <a:ext cx="9163396" cy="2182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cid:image001.png@01D54C56.5FA401E0"/>
          <p:cNvPicPr/>
          <p:nvPr/>
        </p:nvPicPr>
        <p:blipFill>
          <a:blip r:embed="rId3" r:link="rId4" cstate="print">
            <a:extLst>
              <a:ext uri="{28A0092B-C50C-407E-A947-70E740481C1C}">
                <a14:useLocalDpi xmlns:a14="http://schemas.microsoft.com/office/drawing/2010/main" xmlns="" val="0"/>
              </a:ext>
            </a:extLst>
          </a:blip>
          <a:srcRect/>
          <a:stretch>
            <a:fillRect/>
          </a:stretch>
        </p:blipFill>
        <p:spPr bwMode="auto">
          <a:xfrm>
            <a:off x="-19396" y="2923309"/>
            <a:ext cx="9163396" cy="20296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cid:image001.png@01D54C51.10F548B0"/>
          <p:cNvPicPr/>
          <p:nvPr/>
        </p:nvPicPr>
        <p:blipFill>
          <a:blip r:embed="rId5" r:link="rId6" cstate="print">
            <a:extLst>
              <a:ext uri="{28A0092B-C50C-407E-A947-70E740481C1C}">
                <a14:useLocalDpi xmlns:a14="http://schemas.microsoft.com/office/drawing/2010/main" xmlns="" val="0"/>
              </a:ext>
            </a:extLst>
          </a:blip>
          <a:srcRect/>
          <a:stretch>
            <a:fillRect/>
          </a:stretch>
        </p:blipFill>
        <p:spPr bwMode="auto">
          <a:xfrm>
            <a:off x="-42950" y="4990407"/>
            <a:ext cx="9186949" cy="19278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645242629"/>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105"/>
            <a:ext cx="6096000" cy="785495"/>
          </a:xfrm>
          <a:solidFill>
            <a:srgbClr val="9B3937"/>
          </a:solidFill>
          <a:effectLst>
            <a:outerShdw blurRad="63500" sx="102000" sy="102000" algn="ctr" rotWithShape="0">
              <a:prstClr val="black">
                <a:alpha val="40000"/>
              </a:prstClr>
            </a:outerShdw>
          </a:effectLst>
        </p:spPr>
        <p:txBody>
          <a:bodyPr/>
          <a:lstStyle/>
          <a:p>
            <a:pPr algn="l"/>
            <a:r>
              <a:rPr lang="en-IN" sz="2400" b="1" dirty="0" smtClean="0">
                <a:solidFill>
                  <a:schemeClr val="bg1"/>
                </a:solidFill>
                <a:latin typeface="Book Antiqua" panose="02040602050305030304" pitchFamily="18" charset="0"/>
              </a:rPr>
              <a:t>Important Online Duty Payment Instructions</a:t>
            </a:r>
            <a:endParaRPr lang="en-IN" sz="2400" b="1" dirty="0">
              <a:solidFill>
                <a:schemeClr val="bg1"/>
              </a:solidFill>
              <a:latin typeface="Book Antiqua" panose="02040602050305030304" pitchFamily="18" charset="0"/>
            </a:endParaRPr>
          </a:p>
        </p:txBody>
      </p:sp>
      <p:sp>
        <p:nvSpPr>
          <p:cNvPr id="3" name="Content Placeholder 2"/>
          <p:cNvSpPr>
            <a:spLocks noGrp="1"/>
          </p:cNvSpPr>
          <p:nvPr>
            <p:ph idx="1"/>
          </p:nvPr>
        </p:nvSpPr>
        <p:spPr>
          <a:xfrm>
            <a:off x="457200" y="1143000"/>
            <a:ext cx="8229600" cy="5181600"/>
          </a:xfrm>
        </p:spPr>
        <p:txBody>
          <a:bodyPr/>
          <a:lstStyle/>
          <a:p>
            <a:pPr marL="0" indent="0">
              <a:buNone/>
            </a:pPr>
            <a:r>
              <a:rPr lang="en-IN" sz="1800" b="1" dirty="0">
                <a:latin typeface="Book Antiqua" panose="02040602050305030304" pitchFamily="18" charset="0"/>
              </a:rPr>
              <a:t>Timelines for Online Payment of Customs </a:t>
            </a:r>
            <a:r>
              <a:rPr lang="en-IN" sz="1800" b="1" dirty="0" smtClean="0">
                <a:latin typeface="Book Antiqua" panose="02040602050305030304" pitchFamily="18" charset="0"/>
              </a:rPr>
              <a:t>Duty:</a:t>
            </a:r>
          </a:p>
          <a:p>
            <a:pPr marL="0" indent="0">
              <a:buNone/>
            </a:pPr>
            <a:r>
              <a:rPr lang="en-IN" sz="1800" dirty="0" smtClean="0">
                <a:latin typeface="Book Antiqua" panose="02040602050305030304" pitchFamily="18" charset="0"/>
              </a:rPr>
              <a:t>Online Payment option to be opted within 3 days of Assessment</a:t>
            </a:r>
          </a:p>
          <a:p>
            <a:pPr marL="0" indent="0">
              <a:buNone/>
            </a:pPr>
            <a:r>
              <a:rPr lang="en-IN" sz="1800" dirty="0" smtClean="0">
                <a:latin typeface="Book Antiqua" panose="02040602050305030304" pitchFamily="18" charset="0"/>
              </a:rPr>
              <a:t>Payment to be completed within 5 days of Assessment.</a:t>
            </a:r>
          </a:p>
          <a:p>
            <a:pPr marL="0" indent="0">
              <a:buNone/>
            </a:pPr>
            <a:endParaRPr lang="en-IN" sz="1800" dirty="0">
              <a:latin typeface="Book Antiqua" panose="02040602050305030304" pitchFamily="18" charset="0"/>
            </a:endParaRPr>
          </a:p>
          <a:p>
            <a:pPr marL="0" indent="0">
              <a:buNone/>
            </a:pPr>
            <a:r>
              <a:rPr lang="en-IN" sz="1800" b="1" dirty="0">
                <a:latin typeface="Book Antiqua" panose="02040602050305030304" pitchFamily="18" charset="0"/>
              </a:rPr>
              <a:t>Adherence to details on Mandate Form</a:t>
            </a:r>
            <a:r>
              <a:rPr lang="en-IN" sz="1800" b="1" dirty="0" smtClean="0">
                <a:latin typeface="Book Antiqua" panose="02040602050305030304" pitchFamily="18" charset="0"/>
              </a:rPr>
              <a:t>:</a:t>
            </a:r>
          </a:p>
          <a:p>
            <a:pPr marL="0" indent="0">
              <a:buNone/>
            </a:pPr>
            <a:r>
              <a:rPr lang="en-IN" sz="1800" dirty="0" smtClean="0">
                <a:latin typeface="Book Antiqua" panose="02040602050305030304" pitchFamily="18" charset="0"/>
              </a:rPr>
              <a:t>Correctness of Account Number, IFSC, Challan Validity date to be ensured.</a:t>
            </a:r>
          </a:p>
          <a:p>
            <a:pPr marL="0" indent="0">
              <a:buNone/>
            </a:pPr>
            <a:endParaRPr lang="en-IN" sz="1800" dirty="0" smtClean="0">
              <a:latin typeface="Book Antiqua" panose="02040602050305030304" pitchFamily="18" charset="0"/>
            </a:endParaRPr>
          </a:p>
          <a:p>
            <a:pPr marL="0" lvl="0" indent="0">
              <a:buNone/>
            </a:pPr>
            <a:r>
              <a:rPr lang="en-IN" sz="1800" b="1" dirty="0" smtClean="0">
                <a:latin typeface="Book Antiqua" panose="02040602050305030304" pitchFamily="18" charset="0"/>
              </a:rPr>
              <a:t>Provisional to Final Assessment: </a:t>
            </a:r>
            <a:r>
              <a:rPr lang="en-IN" sz="1800" dirty="0" smtClean="0">
                <a:latin typeface="Book Antiqua" panose="02040602050305030304" pitchFamily="18" charset="0"/>
              </a:rPr>
              <a:t>Additional duty on account of rise in duty amount on account Final Assessment can be paid using Online Duty Payment Facility</a:t>
            </a:r>
            <a:endParaRPr lang="en-IN" sz="1800" dirty="0">
              <a:latin typeface="Book Antiqua" panose="02040602050305030304" pitchFamily="18" charset="0"/>
            </a:endParaRPr>
          </a:p>
          <a:p>
            <a:pPr marL="0" indent="0">
              <a:buNone/>
            </a:pPr>
            <a:r>
              <a:rPr lang="en-IN" sz="1800" dirty="0">
                <a:latin typeface="Book Antiqua" panose="02040602050305030304" pitchFamily="18" charset="0"/>
              </a:rPr>
              <a:t> </a:t>
            </a:r>
          </a:p>
          <a:p>
            <a:pPr marL="0" lvl="0" indent="0">
              <a:buNone/>
            </a:pPr>
            <a:r>
              <a:rPr lang="en-IN" sz="1800" b="1" dirty="0" smtClean="0">
                <a:latin typeface="Book Antiqua" panose="02040602050305030304" pitchFamily="18" charset="0"/>
              </a:rPr>
              <a:t>Amendment of Transactions: </a:t>
            </a:r>
            <a:r>
              <a:rPr lang="en-IN" sz="1800" dirty="0">
                <a:latin typeface="Book Antiqua" panose="02040602050305030304" pitchFamily="18" charset="0"/>
              </a:rPr>
              <a:t>When provisionally assessed BoE is presented for final assessment and if it results in increase in duty then user will get an option of payment using online duty payment facility and process explained above for online duty payment will apply</a:t>
            </a:r>
            <a:r>
              <a:rPr lang="en-IN" sz="1800" dirty="0" smtClean="0">
                <a:latin typeface="Book Antiqua" panose="02040602050305030304" pitchFamily="18" charset="0"/>
              </a:rPr>
              <a:t>.</a:t>
            </a:r>
          </a:p>
          <a:p>
            <a:pPr marL="0" indent="0">
              <a:buNone/>
            </a:pPr>
            <a:endParaRPr lang="en-IN" sz="2000" dirty="0" smtClean="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xmlns="" val="2774208182"/>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lstStyle/>
          <a:p>
            <a:pPr lvl="0"/>
            <a:r>
              <a:rPr lang="en-IN" sz="2000" b="1" dirty="0">
                <a:latin typeface="Book Antiqua" panose="02040602050305030304" pitchFamily="18" charset="0"/>
              </a:rPr>
              <a:t>Refund of duty:</a:t>
            </a:r>
            <a:r>
              <a:rPr lang="en-IN" sz="2000" dirty="0">
                <a:latin typeface="Book Antiqua" panose="02040602050305030304" pitchFamily="18" charset="0"/>
              </a:rPr>
              <a:t> If amendment / cancellation / finalisation results in decrease in duty then existing procedures for claiming refund needs to be followed and there will be no procedure for online refund through SEZ Online </a:t>
            </a:r>
            <a:r>
              <a:rPr lang="en-IN" sz="2000" dirty="0" smtClean="0">
                <a:latin typeface="Book Antiqua" panose="02040602050305030304" pitchFamily="18" charset="0"/>
              </a:rPr>
              <a:t>System.</a:t>
            </a:r>
            <a:endParaRPr lang="en-IN" sz="2000" dirty="0">
              <a:latin typeface="Book Antiqua" panose="02040602050305030304" pitchFamily="18" charset="0"/>
            </a:endParaRPr>
          </a:p>
          <a:p>
            <a:pPr marL="0" indent="0">
              <a:buNone/>
            </a:pPr>
            <a:endParaRPr lang="en-IN" sz="2000" dirty="0">
              <a:latin typeface="Book Antiqua" panose="02040602050305030304" pitchFamily="18" charset="0"/>
            </a:endParaRPr>
          </a:p>
          <a:p>
            <a:r>
              <a:rPr lang="en-IN" sz="2000" b="1" dirty="0">
                <a:latin typeface="Book Antiqua" panose="02040602050305030304" pitchFamily="18" charset="0"/>
              </a:rPr>
              <a:t>Facility for Advance Duty Payment: </a:t>
            </a:r>
            <a:r>
              <a:rPr lang="en-IN" sz="2000" dirty="0">
                <a:latin typeface="Book Antiqua" panose="02040602050305030304" pitchFamily="18" charset="0"/>
              </a:rPr>
              <a:t>Facility for Payment using Advance Duty will be disabled once online payment module gets streamlined and in consultation with DoC and Principal CCA. </a:t>
            </a:r>
            <a:r>
              <a:rPr lang="en-IN" sz="2000" dirty="0" smtClean="0">
                <a:latin typeface="Book Antiqua" panose="02040602050305030304" pitchFamily="18" charset="0"/>
              </a:rPr>
              <a:t>Balance deposited so far me be utilised.</a:t>
            </a:r>
          </a:p>
          <a:p>
            <a:r>
              <a:rPr lang="en-US" sz="2000" b="1" dirty="0" smtClean="0">
                <a:latin typeface="Book Antiqua" panose="02040602050305030304" pitchFamily="18" charset="0"/>
              </a:rPr>
              <a:t>TR-6 Challan based payments:</a:t>
            </a:r>
            <a:r>
              <a:rPr lang="en-US" sz="2000" dirty="0" smtClean="0">
                <a:latin typeface="Book Antiqua" panose="02040602050305030304" pitchFamily="18" charset="0"/>
              </a:rPr>
              <a:t> </a:t>
            </a:r>
            <a:r>
              <a:rPr lang="en-IN" sz="2000" dirty="0" smtClean="0">
                <a:latin typeface="Book Antiqua" panose="02040602050305030304" pitchFamily="18" charset="0"/>
              </a:rPr>
              <a:t>Will </a:t>
            </a:r>
            <a:r>
              <a:rPr lang="en-IN" sz="2000" dirty="0">
                <a:latin typeface="Book Antiqua" panose="02040602050305030304" pitchFamily="18" charset="0"/>
              </a:rPr>
              <a:t>be disabled once online payment module gets </a:t>
            </a:r>
            <a:r>
              <a:rPr lang="en-IN" sz="2000" dirty="0" smtClean="0">
                <a:latin typeface="Book Antiqua" panose="02040602050305030304" pitchFamily="18" charset="0"/>
              </a:rPr>
              <a:t>streamlined.</a:t>
            </a:r>
          </a:p>
          <a:p>
            <a:endParaRPr lang="en-IN" sz="2000" dirty="0"/>
          </a:p>
          <a:p>
            <a:pPr marL="0" indent="0">
              <a:buNone/>
            </a:pPr>
            <a:endParaRPr lang="en-IN" sz="2400" dirty="0"/>
          </a:p>
          <a:p>
            <a:endParaRPr lang="en-IN" sz="2400" dirty="0"/>
          </a:p>
        </p:txBody>
      </p:sp>
      <p:sp>
        <p:nvSpPr>
          <p:cNvPr id="4" name="Footer Placeholder 3"/>
          <p:cNvSpPr>
            <a:spLocks noGrp="1"/>
          </p:cNvSpPr>
          <p:nvPr>
            <p:ph type="ftr" sz="quarter" idx="11"/>
          </p:nvPr>
        </p:nvSpPr>
        <p:spPr/>
        <p:txBody>
          <a:bodyPr/>
          <a:lstStyle/>
          <a:p>
            <a:pPr>
              <a:defRPr/>
            </a:pPr>
            <a:endParaRPr lang="en-US"/>
          </a:p>
        </p:txBody>
      </p:sp>
      <p:sp>
        <p:nvSpPr>
          <p:cNvPr id="5" name="Title 1"/>
          <p:cNvSpPr>
            <a:spLocks noGrp="1"/>
          </p:cNvSpPr>
          <p:nvPr>
            <p:ph type="title"/>
          </p:nvPr>
        </p:nvSpPr>
        <p:spPr>
          <a:xfrm>
            <a:off x="457200" y="205105"/>
            <a:ext cx="6096000" cy="785495"/>
          </a:xfrm>
          <a:solidFill>
            <a:srgbClr val="9B3937"/>
          </a:solidFill>
          <a:effectLst>
            <a:outerShdw blurRad="63500" sx="102000" sy="102000" algn="ctr" rotWithShape="0">
              <a:prstClr val="black">
                <a:alpha val="40000"/>
              </a:prstClr>
            </a:outerShdw>
          </a:effectLst>
        </p:spPr>
        <p:txBody>
          <a:bodyPr/>
          <a:lstStyle/>
          <a:p>
            <a:pPr algn="l"/>
            <a:r>
              <a:rPr lang="en-IN" sz="2400" b="1" dirty="0" smtClean="0">
                <a:solidFill>
                  <a:schemeClr val="bg1"/>
                </a:solidFill>
                <a:latin typeface="Book Antiqua" panose="02040602050305030304" pitchFamily="18" charset="0"/>
              </a:rPr>
              <a:t>Important Online Duty Payment Instructions    </a:t>
            </a:r>
            <a:r>
              <a:rPr lang="en-IN" sz="2400" b="1" dirty="0" err="1" smtClean="0">
                <a:solidFill>
                  <a:schemeClr val="bg1"/>
                </a:solidFill>
                <a:latin typeface="Book Antiqua" panose="02040602050305030304" pitchFamily="18" charset="0"/>
              </a:rPr>
              <a:t>Contd</a:t>
            </a:r>
            <a:r>
              <a:rPr lang="en-IN" sz="2400" b="1" dirty="0" smtClean="0">
                <a:solidFill>
                  <a:schemeClr val="bg1"/>
                </a:solidFill>
                <a:latin typeface="Book Antiqua" panose="02040602050305030304" pitchFamily="18" charset="0"/>
              </a:rPr>
              <a:t>…</a:t>
            </a:r>
            <a:endParaRPr lang="en-IN" sz="2400" b="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xmlns="" val="144646762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105"/>
            <a:ext cx="5867400" cy="556895"/>
          </a:xfrm>
          <a:solidFill>
            <a:srgbClr val="9B3937"/>
          </a:solidFill>
          <a:effectLst>
            <a:outerShdw blurRad="63500" sx="102000" sy="102000" algn="ctr" rotWithShape="0">
              <a:prstClr val="black">
                <a:alpha val="40000"/>
              </a:prstClr>
            </a:outerShdw>
          </a:effectLst>
        </p:spPr>
        <p:txBody>
          <a:bodyPr/>
          <a:lstStyle/>
          <a:p>
            <a:pPr algn="l"/>
            <a:r>
              <a:rPr lang="en-IN" sz="2800" b="1" dirty="0" smtClean="0">
                <a:solidFill>
                  <a:schemeClr val="bg1"/>
                </a:solidFill>
                <a:latin typeface="Book Antiqua" panose="02040602050305030304" pitchFamily="18" charset="0"/>
              </a:rPr>
              <a:t>Online Payment of Customs Duty</a:t>
            </a:r>
            <a:endParaRPr lang="en-IN" sz="2800" b="1" dirty="0">
              <a:solidFill>
                <a:schemeClr val="bg1"/>
              </a:solidFill>
              <a:latin typeface="Book Antiqua" panose="02040602050305030304" pitchFamily="18" charset="0"/>
            </a:endParaRPr>
          </a:p>
        </p:txBody>
      </p:sp>
      <p:sp>
        <p:nvSpPr>
          <p:cNvPr id="3" name="Content Placeholder 2"/>
          <p:cNvSpPr>
            <a:spLocks noGrp="1"/>
          </p:cNvSpPr>
          <p:nvPr>
            <p:ph idx="1"/>
          </p:nvPr>
        </p:nvSpPr>
        <p:spPr>
          <a:xfrm>
            <a:off x="457200" y="914400"/>
            <a:ext cx="8229600" cy="5410200"/>
          </a:xfrm>
        </p:spPr>
        <p:txBody>
          <a:bodyPr/>
          <a:lstStyle/>
          <a:p>
            <a:r>
              <a:rPr lang="en-IN" sz="1800" dirty="0" smtClean="0">
                <a:latin typeface="Book Antiqua" panose="02040602050305030304" pitchFamily="18" charset="0"/>
              </a:rPr>
              <a:t>SEZ to DTA Transaction : Online Payment of Duty is being enabled through ICEGATE and is supported by RBI for collections and </a:t>
            </a:r>
            <a:r>
              <a:rPr lang="en-IN" sz="1800" dirty="0" err="1" smtClean="0">
                <a:latin typeface="Book Antiqua" panose="02040602050305030304" pitchFamily="18" charset="0"/>
              </a:rPr>
              <a:t>Pr.CCA</a:t>
            </a:r>
            <a:r>
              <a:rPr lang="en-IN" sz="1800" dirty="0" smtClean="0">
                <a:latin typeface="Book Antiqua" panose="02040602050305030304" pitchFamily="18" charset="0"/>
              </a:rPr>
              <a:t>, CBIC</a:t>
            </a:r>
            <a:r>
              <a:rPr lang="en-IN" sz="1800" dirty="0">
                <a:latin typeface="Book Antiqua" panose="02040602050305030304" pitchFamily="18" charset="0"/>
              </a:rPr>
              <a:t> </a:t>
            </a:r>
            <a:r>
              <a:rPr lang="en-IN" sz="1800" dirty="0" smtClean="0">
                <a:latin typeface="Book Antiqua" panose="02040602050305030304" pitchFamily="18" charset="0"/>
              </a:rPr>
              <a:t>for Reconciliations </a:t>
            </a:r>
          </a:p>
          <a:p>
            <a:endParaRPr lang="en-US" sz="1800" dirty="0">
              <a:latin typeface="Book Antiqua" panose="02040602050305030304" pitchFamily="18" charset="0"/>
            </a:endParaRPr>
          </a:p>
          <a:p>
            <a:endParaRPr lang="en-IN" sz="1400" dirty="0">
              <a:latin typeface="Book Antiqua" panose="02040602050305030304" pitchFamily="18" charset="0"/>
            </a:endParaRPr>
          </a:p>
          <a:p>
            <a:endParaRPr lang="en-IN" sz="1800" dirty="0" smtClean="0">
              <a:latin typeface="Book Antiqua" panose="02040602050305030304" pitchFamily="18" charset="0"/>
            </a:endParaRPr>
          </a:p>
          <a:p>
            <a:endParaRPr lang="en-IN" sz="1800" dirty="0">
              <a:latin typeface="Book Antiqua" panose="02040602050305030304" pitchFamily="18" charset="0"/>
            </a:endParaRPr>
          </a:p>
          <a:p>
            <a:endParaRPr lang="en-IN" sz="1800" dirty="0" smtClean="0">
              <a:latin typeface="Book Antiqua" panose="02040602050305030304" pitchFamily="18" charset="0"/>
            </a:endParaRPr>
          </a:p>
          <a:p>
            <a:endParaRPr lang="en-IN" sz="1800" dirty="0">
              <a:latin typeface="Book Antiqua" panose="02040602050305030304" pitchFamily="18" charset="0"/>
            </a:endParaRPr>
          </a:p>
          <a:p>
            <a:endParaRPr lang="en-IN" sz="1800" dirty="0" smtClean="0">
              <a:latin typeface="Book Antiqua" panose="02040602050305030304" pitchFamily="18" charset="0"/>
            </a:endParaRPr>
          </a:p>
          <a:p>
            <a:endParaRPr lang="en-IN" sz="1800" dirty="0">
              <a:latin typeface="Book Antiqua" panose="02040602050305030304" pitchFamily="18" charset="0"/>
            </a:endParaRPr>
          </a:p>
          <a:p>
            <a:endParaRPr lang="en-IN" sz="1800" dirty="0" smtClean="0">
              <a:latin typeface="Book Antiqua" panose="02040602050305030304" pitchFamily="18" charset="0"/>
            </a:endParaRPr>
          </a:p>
          <a:p>
            <a:endParaRPr lang="en-US" sz="1800" dirty="0" smtClean="0">
              <a:latin typeface="Book Antiqua" panose="02040602050305030304" pitchFamily="18" charset="0"/>
            </a:endParaRPr>
          </a:p>
          <a:p>
            <a:r>
              <a:rPr lang="en-US" sz="1800" dirty="0" smtClean="0">
                <a:latin typeface="Book Antiqua" panose="02040602050305030304" pitchFamily="18" charset="0"/>
              </a:rPr>
              <a:t>Start Date : July 1, 2020</a:t>
            </a:r>
          </a:p>
          <a:p>
            <a:r>
              <a:rPr lang="en-US" sz="1800" dirty="0" smtClean="0">
                <a:latin typeface="Book Antiqua" panose="02040602050305030304" pitchFamily="18" charset="0"/>
              </a:rPr>
              <a:t>Applicability: All DTA Sale Bill of Entry Transactions with Duty Payable</a:t>
            </a:r>
          </a:p>
          <a:p>
            <a:r>
              <a:rPr lang="en-US" sz="1800" dirty="0" smtClean="0">
                <a:latin typeface="Book Antiqua" panose="02040602050305030304" pitchFamily="18" charset="0"/>
              </a:rPr>
              <a:t>Payment Modes: NEFT / RTGS</a:t>
            </a:r>
          </a:p>
          <a:p>
            <a:r>
              <a:rPr lang="en-US" sz="1800" dirty="0" smtClean="0">
                <a:latin typeface="Book Antiqua" panose="02040602050305030304" pitchFamily="18" charset="0"/>
              </a:rPr>
              <a:t>Facility: No need for payment at bank counter, automatic updation of challans in Bill of Entry</a:t>
            </a:r>
            <a:endParaRPr lang="en-IN" sz="1800" dirty="0" smtClean="0">
              <a:latin typeface="Book Antiqua" panose="02040602050305030304" pitchFamily="18" charset="0"/>
            </a:endParaRPr>
          </a:p>
          <a:p>
            <a:endParaRPr lang="en-IN" sz="1800" dirty="0">
              <a:latin typeface="Book Antiqua" panose="02040602050305030304" pitchFamily="18" charset="0"/>
            </a:endParaRPr>
          </a:p>
          <a:p>
            <a:endParaRPr lang="en-IN" sz="1600" dirty="0" smtClean="0">
              <a:latin typeface="Book Antiqua" panose="02040602050305030304" pitchFamily="18" charset="0"/>
            </a:endParaRPr>
          </a:p>
          <a:p>
            <a:endParaRPr lang="en-IN" sz="1600" dirty="0" smtClean="0">
              <a:latin typeface="Book Antiqua" panose="0204060205030503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114071610"/>
              </p:ext>
            </p:extLst>
          </p:nvPr>
        </p:nvGraphicFramePr>
        <p:xfrm>
          <a:off x="914400" y="1828800"/>
          <a:ext cx="6096000" cy="3129280"/>
        </p:xfrm>
        <a:graphic>
          <a:graphicData uri="http://schemas.openxmlformats.org/drawingml/2006/table">
            <a:tbl>
              <a:tblPr firstRow="1" bandRow="1">
                <a:tableStyleId>{5C22544A-7EE6-4342-B048-85BDC9FD1C3A}</a:tableStyleId>
              </a:tblPr>
              <a:tblGrid>
                <a:gridCol w="3962400"/>
                <a:gridCol w="2133600"/>
              </a:tblGrid>
              <a:tr h="0">
                <a:tc>
                  <a:txBody>
                    <a:bodyPr/>
                    <a:lstStyle/>
                    <a:p>
                      <a:r>
                        <a:rPr lang="en-US" dirty="0" smtClean="0"/>
                        <a:t>Function</a:t>
                      </a:r>
                      <a:endParaRPr lang="en-IN" dirty="0"/>
                    </a:p>
                  </a:txBody>
                  <a:tcPr/>
                </a:tc>
                <a:tc>
                  <a:txBody>
                    <a:bodyPr/>
                    <a:lstStyle/>
                    <a:p>
                      <a:r>
                        <a:rPr lang="en-US" dirty="0" smtClean="0"/>
                        <a:t>Role</a:t>
                      </a:r>
                      <a:endParaRPr lang="en-IN" dirty="0"/>
                    </a:p>
                  </a:txBody>
                  <a:tcPr/>
                </a:tc>
              </a:tr>
              <a:tr h="370840">
                <a:tc>
                  <a:txBody>
                    <a:bodyPr/>
                    <a:lstStyle/>
                    <a:p>
                      <a:r>
                        <a:rPr lang="en-US" dirty="0" smtClean="0"/>
                        <a:t>Bill of Entity</a:t>
                      </a:r>
                      <a:r>
                        <a:rPr lang="en-US" baseline="0" dirty="0" smtClean="0"/>
                        <a:t> – Filing, Assessment, Challan Generation</a:t>
                      </a:r>
                      <a:endParaRPr lang="en-IN" dirty="0"/>
                    </a:p>
                  </a:txBody>
                  <a:tcPr/>
                </a:tc>
                <a:tc>
                  <a:txBody>
                    <a:bodyPr/>
                    <a:lstStyle/>
                    <a:p>
                      <a:r>
                        <a:rPr lang="en-US" dirty="0" smtClean="0"/>
                        <a:t>SEZ Online</a:t>
                      </a:r>
                      <a:endParaRPr lang="en-IN" dirty="0"/>
                    </a:p>
                  </a:txBody>
                  <a:tcPr/>
                </a:tc>
              </a:tr>
              <a:tr h="370840">
                <a:tc>
                  <a:txBody>
                    <a:bodyPr/>
                    <a:lstStyle/>
                    <a:p>
                      <a:r>
                        <a:rPr lang="en-US" dirty="0" smtClean="0"/>
                        <a:t>Online Payment Facilitation – NEFT/RTGS Mandate, RBI Connectivity</a:t>
                      </a:r>
                      <a:endParaRPr lang="en-IN" dirty="0"/>
                    </a:p>
                  </a:txBody>
                  <a:tcPr/>
                </a:tc>
                <a:tc>
                  <a:txBody>
                    <a:bodyPr/>
                    <a:lstStyle/>
                    <a:p>
                      <a:r>
                        <a:rPr lang="en-US" dirty="0" smtClean="0"/>
                        <a:t>ICEGATE</a:t>
                      </a:r>
                      <a:endParaRPr lang="en-IN" dirty="0"/>
                    </a:p>
                  </a:txBody>
                  <a:tcPr/>
                </a:tc>
              </a:tr>
              <a:tr h="370840">
                <a:tc>
                  <a:txBody>
                    <a:bodyPr/>
                    <a:lstStyle/>
                    <a:p>
                      <a:r>
                        <a:rPr lang="en-US" dirty="0" smtClean="0"/>
                        <a:t>Challan Reporting to PCCA</a:t>
                      </a:r>
                      <a:endParaRPr lang="en-IN" dirty="0"/>
                    </a:p>
                  </a:txBody>
                  <a:tcPr/>
                </a:tc>
                <a:tc>
                  <a:txBody>
                    <a:bodyPr/>
                    <a:lstStyle/>
                    <a:p>
                      <a:r>
                        <a:rPr lang="en-US" dirty="0" smtClean="0"/>
                        <a:t>ICEGATE</a:t>
                      </a:r>
                      <a:endParaRPr lang="en-IN" dirty="0"/>
                    </a:p>
                  </a:txBody>
                  <a:tcPr/>
                </a:tc>
              </a:tr>
              <a:tr h="370840">
                <a:tc>
                  <a:txBody>
                    <a:bodyPr/>
                    <a:lstStyle/>
                    <a:p>
                      <a:r>
                        <a:rPr lang="en-US" dirty="0" smtClean="0"/>
                        <a:t>Funds Collection &amp; Reporting</a:t>
                      </a:r>
                      <a:endParaRPr lang="en-IN" dirty="0"/>
                    </a:p>
                  </a:txBody>
                  <a:tcPr/>
                </a:tc>
                <a:tc>
                  <a:txBody>
                    <a:bodyPr/>
                    <a:lstStyle/>
                    <a:p>
                      <a:r>
                        <a:rPr lang="en-US" dirty="0" smtClean="0"/>
                        <a:t>RBI</a:t>
                      </a:r>
                      <a:endParaRPr lang="en-IN" dirty="0"/>
                    </a:p>
                  </a:txBody>
                  <a:tcPr/>
                </a:tc>
              </a:tr>
              <a:tr h="370840">
                <a:tc>
                  <a:txBody>
                    <a:bodyPr/>
                    <a:lstStyle/>
                    <a:p>
                      <a:r>
                        <a:rPr lang="en-US" dirty="0" smtClean="0"/>
                        <a:t>Reconciliation &amp; Reporting </a:t>
                      </a:r>
                      <a:endParaRPr lang="en-IN" dirty="0"/>
                    </a:p>
                  </a:txBody>
                  <a:tcPr/>
                </a:tc>
                <a:tc>
                  <a:txBody>
                    <a:bodyPr/>
                    <a:lstStyle/>
                    <a:p>
                      <a:r>
                        <a:rPr lang="en-US" dirty="0" smtClean="0"/>
                        <a:t>PCCA</a:t>
                      </a:r>
                      <a:endParaRPr lang="en-IN" dirty="0"/>
                    </a:p>
                  </a:txBody>
                  <a:tcPr/>
                </a:tc>
              </a:tr>
              <a:tr h="370840">
                <a:tc>
                  <a:txBody>
                    <a:bodyPr/>
                    <a:lstStyle/>
                    <a:p>
                      <a:r>
                        <a:rPr lang="en-US" dirty="0" smtClean="0"/>
                        <a:t>Payment</a:t>
                      </a:r>
                      <a:r>
                        <a:rPr lang="en-US" baseline="0" dirty="0" smtClean="0"/>
                        <a:t> Status Updation</a:t>
                      </a:r>
                      <a:endParaRPr lang="en-IN" dirty="0"/>
                    </a:p>
                  </a:txBody>
                  <a:tcPr/>
                </a:tc>
                <a:tc>
                  <a:txBody>
                    <a:bodyPr/>
                    <a:lstStyle/>
                    <a:p>
                      <a:r>
                        <a:rPr lang="en-US" dirty="0" smtClean="0"/>
                        <a:t>ICEGATE / SEZ Online</a:t>
                      </a:r>
                      <a:endParaRPr lang="en-IN" dirty="0"/>
                    </a:p>
                  </a:txBody>
                  <a:tcPr/>
                </a:tc>
              </a:tr>
            </a:tbl>
          </a:graphicData>
        </a:graphic>
      </p:graphicFrame>
    </p:spTree>
    <p:extLst>
      <p:ext uri="{BB962C8B-B14F-4D97-AF65-F5344CB8AC3E}">
        <p14:creationId xmlns:p14="http://schemas.microsoft.com/office/powerpoint/2010/main" xmlns="" val="53629506"/>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29016" y="990600"/>
            <a:ext cx="1458664" cy="875198"/>
            <a:chOff x="322272" y="3303"/>
            <a:chExt cx="1458664" cy="875198"/>
          </a:xfrm>
        </p:grpSpPr>
        <p:sp>
          <p:nvSpPr>
            <p:cNvPr id="9" name="Rounded Rectangle 8"/>
            <p:cNvSpPr/>
            <p:nvPr/>
          </p:nvSpPr>
          <p:spPr>
            <a:xfrm>
              <a:off x="322272" y="3303"/>
              <a:ext cx="1458664" cy="875198"/>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347906" y="28937"/>
              <a:ext cx="1407396" cy="8239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DTA Sale Request Assessment in SEZ Online System [Challan Generation]</a:t>
              </a:r>
              <a:endParaRPr lang="en-US" sz="1000" b="1" kern="1200" dirty="0"/>
            </a:p>
          </p:txBody>
        </p:sp>
      </p:grpSp>
      <p:grpSp>
        <p:nvGrpSpPr>
          <p:cNvPr id="11" name="Group 10"/>
          <p:cNvGrpSpPr/>
          <p:nvPr/>
        </p:nvGrpSpPr>
        <p:grpSpPr>
          <a:xfrm>
            <a:off x="2753642" y="1016234"/>
            <a:ext cx="1458664" cy="875198"/>
            <a:chOff x="322272" y="3303"/>
            <a:chExt cx="1458664" cy="875198"/>
          </a:xfrm>
        </p:grpSpPr>
        <p:sp>
          <p:nvSpPr>
            <p:cNvPr id="12" name="Rounded Rectangle 11"/>
            <p:cNvSpPr/>
            <p:nvPr/>
          </p:nvSpPr>
          <p:spPr>
            <a:xfrm>
              <a:off x="322272" y="3303"/>
              <a:ext cx="1458664" cy="875198"/>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ounded Rectangle 4"/>
            <p:cNvSpPr/>
            <p:nvPr/>
          </p:nvSpPr>
          <p:spPr>
            <a:xfrm>
              <a:off x="347906" y="28937"/>
              <a:ext cx="1407396" cy="8239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Online Payment confirmation by SEZ Entity in SEZ Online Syste</a:t>
              </a:r>
              <a:r>
                <a:rPr lang="en-US" sz="1000" b="1" dirty="0" smtClean="0"/>
                <a:t>m</a:t>
              </a:r>
              <a:endParaRPr lang="en-US" sz="1000" b="1" kern="1200" dirty="0"/>
            </a:p>
          </p:txBody>
        </p:sp>
      </p:grpSp>
      <p:grpSp>
        <p:nvGrpSpPr>
          <p:cNvPr id="17" name="Group 16"/>
          <p:cNvGrpSpPr/>
          <p:nvPr/>
        </p:nvGrpSpPr>
        <p:grpSpPr>
          <a:xfrm>
            <a:off x="4804684" y="1016234"/>
            <a:ext cx="1458664" cy="875198"/>
            <a:chOff x="322272" y="3303"/>
            <a:chExt cx="1458664" cy="875198"/>
          </a:xfrm>
        </p:grpSpPr>
        <p:sp>
          <p:nvSpPr>
            <p:cNvPr id="18" name="Rounded Rectangle 17"/>
            <p:cNvSpPr/>
            <p:nvPr/>
          </p:nvSpPr>
          <p:spPr>
            <a:xfrm>
              <a:off x="322272" y="3303"/>
              <a:ext cx="1458664" cy="875198"/>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ounded Rectangle 4"/>
            <p:cNvSpPr/>
            <p:nvPr/>
          </p:nvSpPr>
          <p:spPr>
            <a:xfrm>
              <a:off x="347906" y="28937"/>
              <a:ext cx="1407396" cy="8239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Sharing of Challan Details by SEZ Online Syste</a:t>
              </a:r>
              <a:r>
                <a:rPr lang="en-US" sz="1000" b="1" dirty="0" smtClean="0"/>
                <a:t>m to ICEGATE.</a:t>
              </a:r>
              <a:endParaRPr lang="en-US" sz="1000" b="1" kern="1200" dirty="0"/>
            </a:p>
          </p:txBody>
        </p:sp>
      </p:grpSp>
      <p:grpSp>
        <p:nvGrpSpPr>
          <p:cNvPr id="23" name="Group 22"/>
          <p:cNvGrpSpPr/>
          <p:nvPr/>
        </p:nvGrpSpPr>
        <p:grpSpPr>
          <a:xfrm>
            <a:off x="6863688" y="1016234"/>
            <a:ext cx="1458664" cy="875198"/>
            <a:chOff x="322272" y="3303"/>
            <a:chExt cx="1458664" cy="875198"/>
          </a:xfrm>
        </p:grpSpPr>
        <p:sp>
          <p:nvSpPr>
            <p:cNvPr id="24" name="Rounded Rectangle 23"/>
            <p:cNvSpPr/>
            <p:nvPr/>
          </p:nvSpPr>
          <p:spPr>
            <a:xfrm>
              <a:off x="322272" y="3303"/>
              <a:ext cx="1458664" cy="875198"/>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Rounded Rectangle 4"/>
            <p:cNvSpPr/>
            <p:nvPr/>
          </p:nvSpPr>
          <p:spPr>
            <a:xfrm>
              <a:off x="347906" y="28937"/>
              <a:ext cx="1407396" cy="8239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Accessing ICEGATE to view Challans and Initiate Payment</a:t>
              </a:r>
              <a:endParaRPr lang="en-US" sz="1000" b="1" kern="1200" dirty="0"/>
            </a:p>
          </p:txBody>
        </p:sp>
      </p:grpSp>
      <p:grpSp>
        <p:nvGrpSpPr>
          <p:cNvPr id="29" name="Group 28"/>
          <p:cNvGrpSpPr/>
          <p:nvPr/>
        </p:nvGrpSpPr>
        <p:grpSpPr>
          <a:xfrm>
            <a:off x="6770936" y="2768834"/>
            <a:ext cx="1458664" cy="875198"/>
            <a:chOff x="322272" y="3303"/>
            <a:chExt cx="1458664" cy="875198"/>
          </a:xfrm>
        </p:grpSpPr>
        <p:sp>
          <p:nvSpPr>
            <p:cNvPr id="30" name="Rounded Rectangle 29"/>
            <p:cNvSpPr/>
            <p:nvPr/>
          </p:nvSpPr>
          <p:spPr>
            <a:xfrm>
              <a:off x="322272" y="3303"/>
              <a:ext cx="1458664" cy="875198"/>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Rounded Rectangle 4"/>
            <p:cNvSpPr/>
            <p:nvPr/>
          </p:nvSpPr>
          <p:spPr>
            <a:xfrm>
              <a:off x="347906" y="28937"/>
              <a:ext cx="1407396" cy="8239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Generation of NEFT Mandate</a:t>
              </a:r>
              <a:endParaRPr lang="en-US" sz="1000" b="1" kern="1200" dirty="0"/>
            </a:p>
          </p:txBody>
        </p:sp>
      </p:grpSp>
      <p:grpSp>
        <p:nvGrpSpPr>
          <p:cNvPr id="32" name="Group 31"/>
          <p:cNvGrpSpPr/>
          <p:nvPr/>
        </p:nvGrpSpPr>
        <p:grpSpPr>
          <a:xfrm>
            <a:off x="2751979" y="2514600"/>
            <a:ext cx="2326095" cy="1371600"/>
            <a:chOff x="322272" y="3303"/>
            <a:chExt cx="1458664" cy="875198"/>
          </a:xfrm>
        </p:grpSpPr>
        <p:sp>
          <p:nvSpPr>
            <p:cNvPr id="33" name="Rounded Rectangle 32"/>
            <p:cNvSpPr/>
            <p:nvPr/>
          </p:nvSpPr>
          <p:spPr>
            <a:xfrm>
              <a:off x="322272" y="3303"/>
              <a:ext cx="1458664" cy="875198"/>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4" name="Rounded Rectangle 4"/>
            <p:cNvSpPr/>
            <p:nvPr/>
          </p:nvSpPr>
          <p:spPr>
            <a:xfrm>
              <a:off x="347906" y="28937"/>
              <a:ext cx="1407396" cy="8239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Aft>
                  <a:spcPct val="35000"/>
                </a:spcAft>
              </a:pPr>
              <a:r>
                <a:rPr lang="en-IN" sz="1000" b="1" dirty="0" smtClean="0"/>
                <a:t>Pay </a:t>
              </a:r>
              <a:r>
                <a:rPr lang="en-IN" sz="1000" b="1" dirty="0"/>
                <a:t>duty payment using NEFT/RTGS mode by </a:t>
              </a:r>
              <a:r>
                <a:rPr lang="en-IN" sz="1000" b="1" dirty="0" smtClean="0"/>
                <a:t>Quoting </a:t>
              </a:r>
              <a:r>
                <a:rPr lang="en-IN" sz="1000" b="1" dirty="0"/>
                <a:t>“Account Number” &amp; “IFSC”</a:t>
              </a:r>
              <a:r>
                <a:rPr lang="en-IN" sz="1000" b="1" dirty="0" smtClean="0"/>
                <a:t> </a:t>
              </a:r>
              <a:r>
                <a:rPr lang="en-IN" sz="1000" b="1" dirty="0"/>
                <a:t>mentioned in Mandate Form</a:t>
              </a:r>
              <a:r>
                <a:rPr lang="en-IN" sz="1000" b="1" dirty="0" smtClean="0"/>
                <a:t>.</a:t>
              </a:r>
              <a:endParaRPr lang="en-US" sz="1000" b="1" kern="1200" dirty="0"/>
            </a:p>
          </p:txBody>
        </p:sp>
      </p:grpSp>
      <p:grpSp>
        <p:nvGrpSpPr>
          <p:cNvPr id="36" name="Group 35"/>
          <p:cNvGrpSpPr/>
          <p:nvPr/>
        </p:nvGrpSpPr>
        <p:grpSpPr>
          <a:xfrm>
            <a:off x="701720" y="2494513"/>
            <a:ext cx="1458664" cy="1371600"/>
            <a:chOff x="322272" y="3303"/>
            <a:chExt cx="1458664" cy="875198"/>
          </a:xfrm>
        </p:grpSpPr>
        <p:sp>
          <p:nvSpPr>
            <p:cNvPr id="37" name="Rounded Rectangle 36"/>
            <p:cNvSpPr/>
            <p:nvPr/>
          </p:nvSpPr>
          <p:spPr>
            <a:xfrm>
              <a:off x="322272" y="3303"/>
              <a:ext cx="1458664" cy="875198"/>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8" name="Rounded Rectangle 4"/>
            <p:cNvSpPr/>
            <p:nvPr/>
          </p:nvSpPr>
          <p:spPr>
            <a:xfrm>
              <a:off x="347906" y="28937"/>
              <a:ext cx="1407396" cy="8239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Aft>
                  <a:spcPct val="35000"/>
                </a:spcAft>
              </a:pPr>
              <a:r>
                <a:rPr lang="en-IN" sz="1000" b="1" dirty="0"/>
                <a:t>RBI will provide electronic confirmation to ICEGATE</a:t>
              </a:r>
              <a:endParaRPr lang="en-US" sz="1000" b="1" kern="1200" dirty="0"/>
            </a:p>
          </p:txBody>
        </p:sp>
      </p:grpSp>
      <p:grpSp>
        <p:nvGrpSpPr>
          <p:cNvPr id="39" name="Group 38"/>
          <p:cNvGrpSpPr/>
          <p:nvPr/>
        </p:nvGrpSpPr>
        <p:grpSpPr>
          <a:xfrm>
            <a:off x="715368" y="4453884"/>
            <a:ext cx="1458664" cy="1371600"/>
            <a:chOff x="322272" y="3303"/>
            <a:chExt cx="1458664" cy="875198"/>
          </a:xfrm>
        </p:grpSpPr>
        <p:sp>
          <p:nvSpPr>
            <p:cNvPr id="40" name="Rounded Rectangle 39"/>
            <p:cNvSpPr/>
            <p:nvPr/>
          </p:nvSpPr>
          <p:spPr>
            <a:xfrm>
              <a:off x="322272" y="3303"/>
              <a:ext cx="1458664" cy="875198"/>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1" name="Rounded Rectangle 4"/>
            <p:cNvSpPr/>
            <p:nvPr/>
          </p:nvSpPr>
          <p:spPr>
            <a:xfrm>
              <a:off x="347906" y="28937"/>
              <a:ext cx="1407396" cy="8239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Aft>
                  <a:spcPct val="35000"/>
                </a:spcAft>
              </a:pPr>
              <a:r>
                <a:rPr lang="en-IN" sz="1000" b="1" dirty="0"/>
                <a:t>ICEGATE will provide confirmation to SEZ Online.</a:t>
              </a:r>
              <a:endParaRPr lang="en-US" sz="1000" b="1" kern="1200" dirty="0"/>
            </a:p>
          </p:txBody>
        </p:sp>
      </p:grpSp>
      <p:grpSp>
        <p:nvGrpSpPr>
          <p:cNvPr id="43" name="Group 42"/>
          <p:cNvGrpSpPr/>
          <p:nvPr/>
        </p:nvGrpSpPr>
        <p:grpSpPr>
          <a:xfrm>
            <a:off x="2777614" y="4453884"/>
            <a:ext cx="2937386" cy="1371600"/>
            <a:chOff x="322272" y="3303"/>
            <a:chExt cx="1458664" cy="875198"/>
          </a:xfrm>
        </p:grpSpPr>
        <p:sp>
          <p:nvSpPr>
            <p:cNvPr id="44" name="Rounded Rectangle 43"/>
            <p:cNvSpPr/>
            <p:nvPr/>
          </p:nvSpPr>
          <p:spPr>
            <a:xfrm>
              <a:off x="322272" y="3303"/>
              <a:ext cx="1458664" cy="875198"/>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5" name="Rounded Rectangle 4"/>
            <p:cNvSpPr/>
            <p:nvPr/>
          </p:nvSpPr>
          <p:spPr>
            <a:xfrm>
              <a:off x="347906" y="28937"/>
              <a:ext cx="1407396" cy="8239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Aft>
                  <a:spcPct val="35000"/>
                </a:spcAft>
              </a:pPr>
              <a:r>
                <a:rPr lang="en-IN" sz="1000" b="1" dirty="0" smtClean="0"/>
                <a:t>Upon receipt of Success </a:t>
              </a:r>
              <a:r>
                <a:rPr lang="en-IN" sz="1000" b="1" dirty="0"/>
                <a:t>payment </a:t>
              </a:r>
              <a:r>
                <a:rPr lang="en-IN" sz="1000" b="1" dirty="0" smtClean="0"/>
                <a:t>message </a:t>
              </a:r>
              <a:r>
                <a:rPr lang="en-IN" sz="1000" b="1" dirty="0"/>
                <a:t>from ICEGATE, Bill of Entry transaction will </a:t>
              </a:r>
              <a:r>
                <a:rPr lang="en-IN" sz="1000" b="1" dirty="0" smtClean="0"/>
                <a:t>move </a:t>
              </a:r>
              <a:r>
                <a:rPr lang="en-IN" sz="1000" b="1" dirty="0"/>
                <a:t>to Customs </a:t>
              </a:r>
              <a:r>
                <a:rPr lang="en-IN" sz="1000" b="1" dirty="0" smtClean="0"/>
                <a:t>Authorised Officer for </a:t>
              </a:r>
              <a:r>
                <a:rPr lang="en-IN" sz="1000" b="1" dirty="0"/>
                <a:t>“Out of Charge”</a:t>
              </a:r>
              <a:endParaRPr lang="en-US" sz="1000" b="1" kern="1200" dirty="0"/>
            </a:p>
          </p:txBody>
        </p:sp>
      </p:grpSp>
      <p:sp>
        <p:nvSpPr>
          <p:cNvPr id="49" name="Down Arrow 48"/>
          <p:cNvSpPr/>
          <p:nvPr/>
        </p:nvSpPr>
        <p:spPr>
          <a:xfrm>
            <a:off x="7383552" y="1929290"/>
            <a:ext cx="340372" cy="532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Right Arrow 49"/>
          <p:cNvSpPr/>
          <p:nvPr/>
        </p:nvSpPr>
        <p:spPr>
          <a:xfrm>
            <a:off x="2187680" y="1295400"/>
            <a:ext cx="565962"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Right Arrow 50"/>
          <p:cNvSpPr/>
          <p:nvPr/>
        </p:nvSpPr>
        <p:spPr>
          <a:xfrm>
            <a:off x="4223852" y="1275799"/>
            <a:ext cx="565962"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Right Arrow 51"/>
          <p:cNvSpPr/>
          <p:nvPr/>
        </p:nvSpPr>
        <p:spPr>
          <a:xfrm>
            <a:off x="6291552" y="1292028"/>
            <a:ext cx="565962"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Left Arrow 53"/>
          <p:cNvSpPr/>
          <p:nvPr/>
        </p:nvSpPr>
        <p:spPr>
          <a:xfrm>
            <a:off x="5106648" y="3011044"/>
            <a:ext cx="1635715" cy="3385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Left Arrow 54"/>
          <p:cNvSpPr/>
          <p:nvPr/>
        </p:nvSpPr>
        <p:spPr>
          <a:xfrm>
            <a:off x="2186677" y="3011044"/>
            <a:ext cx="548716" cy="3385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Down Arrow 55"/>
          <p:cNvSpPr/>
          <p:nvPr/>
        </p:nvSpPr>
        <p:spPr>
          <a:xfrm>
            <a:off x="1278652" y="38862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Right Arrow 56"/>
          <p:cNvSpPr/>
          <p:nvPr/>
        </p:nvSpPr>
        <p:spPr>
          <a:xfrm>
            <a:off x="2187680" y="4992244"/>
            <a:ext cx="565962"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Title 1"/>
          <p:cNvSpPr>
            <a:spLocks noGrp="1"/>
          </p:cNvSpPr>
          <p:nvPr>
            <p:ph type="title"/>
          </p:nvPr>
        </p:nvSpPr>
        <p:spPr>
          <a:xfrm>
            <a:off x="457200" y="152400"/>
            <a:ext cx="5791201" cy="533400"/>
          </a:xfrm>
          <a:solidFill>
            <a:srgbClr val="9B3937"/>
          </a:solidFill>
          <a:effectLst>
            <a:outerShdw blurRad="63500" sx="102000" sy="102000" algn="ctr" rotWithShape="0">
              <a:prstClr val="black">
                <a:alpha val="40000"/>
              </a:prstClr>
            </a:outerShdw>
          </a:effectLst>
        </p:spPr>
        <p:txBody>
          <a:bodyPr/>
          <a:lstStyle/>
          <a:p>
            <a:pPr algn="l"/>
            <a:r>
              <a:rPr lang="en-IN" sz="2000" b="1" dirty="0" smtClean="0">
                <a:solidFill>
                  <a:schemeClr val="bg1"/>
                </a:solidFill>
                <a:latin typeface="Book Antiqua" panose="02040602050305030304" pitchFamily="18" charset="0"/>
              </a:rPr>
              <a:t>Process of Online </a:t>
            </a:r>
            <a:r>
              <a:rPr lang="en-IN" sz="2000" b="1" dirty="0">
                <a:solidFill>
                  <a:schemeClr val="bg1"/>
                </a:solidFill>
                <a:latin typeface="Book Antiqua" panose="02040602050305030304" pitchFamily="18" charset="0"/>
              </a:rPr>
              <a:t>Payment of Customs Duty</a:t>
            </a:r>
            <a:r>
              <a:rPr lang="en-IN" sz="2000" b="1" i="1" dirty="0" smtClean="0">
                <a:latin typeface="Book Antiqua" panose="02040602050305030304" pitchFamily="18" charset="0"/>
              </a:rPr>
              <a:t>	</a:t>
            </a:r>
            <a:endParaRPr lang="en-IN" sz="2000" b="1" i="1" dirty="0">
              <a:latin typeface="Book Antiqua" panose="02040602050305030304" pitchFamily="18" charset="0"/>
            </a:endParaRPr>
          </a:p>
        </p:txBody>
      </p:sp>
    </p:spTree>
    <p:extLst>
      <p:ext uri="{BB962C8B-B14F-4D97-AF65-F5344CB8AC3E}">
        <p14:creationId xmlns:p14="http://schemas.microsoft.com/office/powerpoint/2010/main" xmlns="" val="3307143974"/>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randombar(horizontal)">
                                      <p:cBhvr>
                                        <p:cTn id="12" dur="500"/>
                                        <p:tgtEl>
                                          <p:spTgt spid="50"/>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par>
                                <p:cTn id="21" presetID="14" presetClass="entr" presetSubtype="1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randombar(horizontal)">
                                      <p:cBhvr>
                                        <p:cTn id="28" dur="500"/>
                                        <p:tgtEl>
                                          <p:spTgt spid="52"/>
                                        </p:tgtEl>
                                      </p:cBhvr>
                                    </p:animEffect>
                                  </p:childTnLst>
                                </p:cTn>
                              </p:par>
                              <p:par>
                                <p:cTn id="29" presetID="14" presetClass="entr" presetSubtype="1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randombar(horizontal)">
                                      <p:cBhvr>
                                        <p:cTn id="36" dur="500"/>
                                        <p:tgtEl>
                                          <p:spTgt spid="49"/>
                                        </p:tgtEl>
                                      </p:cBhvr>
                                    </p:animEffect>
                                  </p:childTnLst>
                                </p:cTn>
                              </p:par>
                              <p:par>
                                <p:cTn id="37" presetID="14" presetClass="entr" presetSubtype="1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randombar(horizontal)">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par>
                                <p:cTn id="45" presetID="14" presetClass="entr" presetSubtype="1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randombar(horizontal)">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randombar(horizontal)">
                                      <p:cBhvr>
                                        <p:cTn id="52" dur="500"/>
                                        <p:tgtEl>
                                          <p:spTgt spid="55"/>
                                        </p:tgtEl>
                                      </p:cBhvr>
                                    </p:animEffect>
                                  </p:childTnLst>
                                </p:cTn>
                              </p:par>
                              <p:par>
                                <p:cTn id="53" presetID="14" presetClass="entr" presetSubtype="1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randombar(horizontal)">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randombar(horizontal)">
                                      <p:cBhvr>
                                        <p:cTn id="60" dur="500"/>
                                        <p:tgtEl>
                                          <p:spTgt spid="56"/>
                                        </p:tgtEl>
                                      </p:cBhvr>
                                    </p:animEffect>
                                  </p:childTnLst>
                                </p:cTn>
                              </p:par>
                              <p:par>
                                <p:cTn id="61" presetID="14" presetClass="entr" presetSubtype="1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randombar(horizontal)">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randombar(horizontal)">
                                      <p:cBhvr>
                                        <p:cTn id="68" dur="500"/>
                                        <p:tgtEl>
                                          <p:spTgt spid="57"/>
                                        </p:tgtEl>
                                      </p:cBhvr>
                                    </p:animEffect>
                                  </p:childTnLst>
                                </p:cTn>
                              </p:par>
                              <p:par>
                                <p:cTn id="69" presetID="14" presetClass="entr" presetSubtype="10"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randombar(horizontal)">
                                      <p:cBhvr>
                                        <p:cTn id="7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4" grpId="0" animBg="1"/>
      <p:bldP spid="55" grpId="0" animBg="1"/>
      <p:bldP spid="56" grpId="0" animBg="1"/>
      <p:bldP spid="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2825" y="3622347"/>
            <a:ext cx="1227375" cy="1227375"/>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43800" y="3622346"/>
            <a:ext cx="1227375" cy="122737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10000" y="1107747"/>
            <a:ext cx="1485900" cy="1485900"/>
          </a:xfrm>
          <a:prstGeom prst="rect">
            <a:avLst/>
          </a:prstGeom>
        </p:spPr>
      </p:pic>
      <p:sp>
        <p:nvSpPr>
          <p:cNvPr id="9" name="TextBox 8"/>
          <p:cNvSpPr txBox="1"/>
          <p:nvPr/>
        </p:nvSpPr>
        <p:spPr>
          <a:xfrm>
            <a:off x="152400" y="4849721"/>
            <a:ext cx="1827744" cy="307777"/>
          </a:xfrm>
          <a:prstGeom prst="rect">
            <a:avLst/>
          </a:prstGeom>
          <a:noFill/>
        </p:spPr>
        <p:txBody>
          <a:bodyPr wrap="none" rtlCol="0">
            <a:spAutoFit/>
          </a:bodyPr>
          <a:lstStyle/>
          <a:p>
            <a:r>
              <a:rPr lang="en-IN" sz="1400" b="1" dirty="0" smtClean="0">
                <a:solidFill>
                  <a:srgbClr val="0070C0"/>
                </a:solidFill>
              </a:rPr>
              <a:t>SEZ Online System</a:t>
            </a:r>
            <a:endParaRPr lang="en-IN" sz="1400" b="1" dirty="0">
              <a:solidFill>
                <a:srgbClr val="0070C0"/>
              </a:solidFill>
            </a:endParaRPr>
          </a:p>
        </p:txBody>
      </p:sp>
      <p:sp>
        <p:nvSpPr>
          <p:cNvPr id="10" name="TextBox 9"/>
          <p:cNvSpPr txBox="1"/>
          <p:nvPr/>
        </p:nvSpPr>
        <p:spPr>
          <a:xfrm>
            <a:off x="7690512" y="4849721"/>
            <a:ext cx="969624" cy="307777"/>
          </a:xfrm>
          <a:prstGeom prst="rect">
            <a:avLst/>
          </a:prstGeom>
          <a:noFill/>
        </p:spPr>
        <p:txBody>
          <a:bodyPr wrap="none" rtlCol="0">
            <a:spAutoFit/>
          </a:bodyPr>
          <a:lstStyle/>
          <a:p>
            <a:r>
              <a:rPr lang="en-IN" sz="1400" b="1" dirty="0" smtClean="0">
                <a:solidFill>
                  <a:srgbClr val="0070C0"/>
                </a:solidFill>
              </a:rPr>
              <a:t>ICEGATE</a:t>
            </a:r>
            <a:endParaRPr lang="en-IN" sz="1400" b="1" dirty="0">
              <a:solidFill>
                <a:srgbClr val="0070C0"/>
              </a:solidFill>
            </a:endParaRPr>
          </a:p>
        </p:txBody>
      </p:sp>
      <p:sp>
        <p:nvSpPr>
          <p:cNvPr id="11" name="TextBox 10"/>
          <p:cNvSpPr txBox="1"/>
          <p:nvPr/>
        </p:nvSpPr>
        <p:spPr>
          <a:xfrm>
            <a:off x="2932386" y="2490717"/>
            <a:ext cx="4919167" cy="307777"/>
          </a:xfrm>
          <a:prstGeom prst="rect">
            <a:avLst/>
          </a:prstGeom>
          <a:noFill/>
        </p:spPr>
        <p:txBody>
          <a:bodyPr wrap="none" rtlCol="0">
            <a:spAutoFit/>
          </a:bodyPr>
          <a:lstStyle/>
          <a:p>
            <a:r>
              <a:rPr lang="en-IN" sz="1400" b="1" dirty="0" smtClean="0">
                <a:solidFill>
                  <a:srgbClr val="0070C0"/>
                </a:solidFill>
              </a:rPr>
              <a:t>SEZ Online System User / DTA Unit (only duty payment)</a:t>
            </a:r>
            <a:endParaRPr lang="en-IN" sz="1400" b="1" dirty="0">
              <a:solidFill>
                <a:srgbClr val="0070C0"/>
              </a:solidFill>
            </a:endParaRPr>
          </a:p>
        </p:txBody>
      </p:sp>
      <p:cxnSp>
        <p:nvCxnSpPr>
          <p:cNvPr id="13" name="Elbow Connector 12"/>
          <p:cNvCxnSpPr>
            <a:endCxn id="6" idx="1"/>
          </p:cNvCxnSpPr>
          <p:nvPr/>
        </p:nvCxnSpPr>
        <p:spPr>
          <a:xfrm rot="10800000" flipV="1">
            <a:off x="372826" y="1509501"/>
            <a:ext cx="3437177" cy="2726533"/>
          </a:xfrm>
          <a:prstGeom prst="bentConnector3">
            <a:avLst>
              <a:gd name="adj1" fmla="val 10665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86513" y="1116997"/>
            <a:ext cx="2823486" cy="430887"/>
          </a:xfrm>
          <a:prstGeom prst="rect">
            <a:avLst/>
          </a:prstGeom>
          <a:noFill/>
        </p:spPr>
        <p:txBody>
          <a:bodyPr wrap="square" rtlCol="0">
            <a:spAutoFit/>
          </a:bodyPr>
          <a:lstStyle/>
          <a:p>
            <a:r>
              <a:rPr lang="en-IN" sz="1100" dirty="0" smtClean="0"/>
              <a:t>DTA Sale transaction details captured in SEZ Online System</a:t>
            </a:r>
            <a:endParaRPr lang="en-IN" sz="1100" dirty="0"/>
          </a:p>
        </p:txBody>
      </p:sp>
      <p:sp>
        <p:nvSpPr>
          <p:cNvPr id="17" name="TextBox 16"/>
          <p:cNvSpPr txBox="1"/>
          <p:nvPr/>
        </p:nvSpPr>
        <p:spPr>
          <a:xfrm>
            <a:off x="986512" y="1552084"/>
            <a:ext cx="3356888" cy="430887"/>
          </a:xfrm>
          <a:prstGeom prst="rect">
            <a:avLst/>
          </a:prstGeom>
          <a:noFill/>
        </p:spPr>
        <p:txBody>
          <a:bodyPr wrap="square" rtlCol="0">
            <a:spAutoFit/>
          </a:bodyPr>
          <a:lstStyle/>
          <a:p>
            <a:r>
              <a:rPr lang="en-IN" sz="1100" dirty="0" smtClean="0"/>
              <a:t>(Assessment of DTA Sale transaction in SEZ Online System and generation of Challan Number)</a:t>
            </a:r>
            <a:endParaRPr lang="en-IN" sz="1100" dirty="0"/>
          </a:p>
        </p:txBody>
      </p:sp>
      <p:cxnSp>
        <p:nvCxnSpPr>
          <p:cNvPr id="19" name="Elbow Connector 18"/>
          <p:cNvCxnSpPr>
            <a:endCxn id="6" idx="0"/>
          </p:cNvCxnSpPr>
          <p:nvPr/>
        </p:nvCxnSpPr>
        <p:spPr>
          <a:xfrm rot="10800000" flipV="1">
            <a:off x="986513" y="2055629"/>
            <a:ext cx="2844086" cy="156671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512" y="2084837"/>
            <a:ext cx="2823486" cy="261610"/>
          </a:xfrm>
          <a:prstGeom prst="rect">
            <a:avLst/>
          </a:prstGeom>
          <a:noFill/>
        </p:spPr>
        <p:txBody>
          <a:bodyPr wrap="square" rtlCol="0">
            <a:spAutoFit/>
          </a:bodyPr>
          <a:lstStyle/>
          <a:p>
            <a:r>
              <a:rPr lang="en-IN" sz="1100" b="1" dirty="0" smtClean="0"/>
              <a:t>Confirmation for Online Duty Payment</a:t>
            </a:r>
            <a:endParaRPr lang="en-IN" sz="1100" b="1" dirty="0"/>
          </a:p>
        </p:txBody>
      </p:sp>
      <p:cxnSp>
        <p:nvCxnSpPr>
          <p:cNvPr id="28" name="Straight Arrow Connector 27"/>
          <p:cNvCxnSpPr>
            <a:stCxn id="6" idx="3"/>
            <a:endCxn id="7" idx="1"/>
          </p:cNvCxnSpPr>
          <p:nvPr/>
        </p:nvCxnSpPr>
        <p:spPr>
          <a:xfrm flipV="1">
            <a:off x="1600200" y="4236034"/>
            <a:ext cx="59436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184864" y="3914353"/>
            <a:ext cx="4725456" cy="261610"/>
          </a:xfrm>
          <a:prstGeom prst="rect">
            <a:avLst/>
          </a:prstGeom>
          <a:noFill/>
        </p:spPr>
        <p:txBody>
          <a:bodyPr wrap="square" rtlCol="0">
            <a:spAutoFit/>
          </a:bodyPr>
          <a:lstStyle/>
          <a:p>
            <a:r>
              <a:rPr lang="en-IN" sz="1100" dirty="0" smtClean="0"/>
              <a:t>Sharing of Challan Information by SEZ Online System to ICEGATE</a:t>
            </a:r>
            <a:endParaRPr lang="en-IN" sz="1100" dirty="0"/>
          </a:p>
        </p:txBody>
      </p:sp>
      <p:cxnSp>
        <p:nvCxnSpPr>
          <p:cNvPr id="31" name="Elbow Connector 30"/>
          <p:cNvCxnSpPr>
            <a:stCxn id="8" idx="0"/>
            <a:endCxn id="7" idx="0"/>
          </p:cNvCxnSpPr>
          <p:nvPr/>
        </p:nvCxnSpPr>
        <p:spPr>
          <a:xfrm rot="16200000" flipH="1">
            <a:off x="5097919" y="562777"/>
            <a:ext cx="2514599" cy="3604538"/>
          </a:xfrm>
          <a:prstGeom prst="bentConnector3">
            <a:avLst>
              <a:gd name="adj1" fmla="val -909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221744" y="988404"/>
            <a:ext cx="2823486" cy="600164"/>
          </a:xfrm>
          <a:prstGeom prst="rect">
            <a:avLst/>
          </a:prstGeom>
          <a:noFill/>
        </p:spPr>
        <p:txBody>
          <a:bodyPr wrap="square" rtlCol="0">
            <a:spAutoFit/>
          </a:bodyPr>
          <a:lstStyle/>
          <a:p>
            <a:pPr marL="171450" indent="-171450">
              <a:buFont typeface="Arial" panose="020B0604020202020204" pitchFamily="34" charset="0"/>
              <a:buChar char="•"/>
            </a:pPr>
            <a:r>
              <a:rPr lang="en-IN" sz="1100" dirty="0" smtClean="0"/>
              <a:t>Generation of Mandate Form</a:t>
            </a:r>
          </a:p>
          <a:p>
            <a:pPr marL="171450" indent="-171450">
              <a:buFont typeface="Arial" panose="020B0604020202020204" pitchFamily="34" charset="0"/>
              <a:buChar char="•"/>
            </a:pPr>
            <a:r>
              <a:rPr lang="en-IN" sz="1100" dirty="0" smtClean="0"/>
              <a:t>Duty </a:t>
            </a:r>
            <a:r>
              <a:rPr lang="en-IN" sz="1100" dirty="0"/>
              <a:t>payment using NEFT/RTGS mode </a:t>
            </a:r>
            <a:endParaRPr lang="en-IN" sz="1100" dirty="0" smtClean="0"/>
          </a:p>
          <a:p>
            <a:pPr marL="171450" indent="-171450">
              <a:buFont typeface="Arial" panose="020B0604020202020204" pitchFamily="34" charset="0"/>
              <a:buChar char="•"/>
            </a:pPr>
            <a:endParaRPr lang="en-IN" sz="1100" dirty="0"/>
          </a:p>
        </p:txBody>
      </p:sp>
      <p:pic>
        <p:nvPicPr>
          <p:cNvPr id="33" name="Picture 3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70656" y="5562600"/>
            <a:ext cx="1153872" cy="1153872"/>
          </a:xfrm>
          <a:prstGeom prst="rect">
            <a:avLst/>
          </a:prstGeom>
        </p:spPr>
      </p:pic>
      <p:cxnSp>
        <p:nvCxnSpPr>
          <p:cNvPr id="35" name="Elbow Connector 34"/>
          <p:cNvCxnSpPr>
            <a:stCxn id="10" idx="2"/>
            <a:endCxn id="33" idx="3"/>
          </p:cNvCxnSpPr>
          <p:nvPr/>
        </p:nvCxnSpPr>
        <p:spPr>
          <a:xfrm rot="5400000">
            <a:off x="6158907" y="4123119"/>
            <a:ext cx="982038" cy="305079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238183" y="5695544"/>
            <a:ext cx="2823486" cy="600164"/>
          </a:xfrm>
          <a:prstGeom prst="rect">
            <a:avLst/>
          </a:prstGeom>
          <a:noFill/>
        </p:spPr>
        <p:txBody>
          <a:bodyPr wrap="square" rtlCol="0">
            <a:spAutoFit/>
          </a:bodyPr>
          <a:lstStyle/>
          <a:p>
            <a:r>
              <a:rPr lang="en-IN" sz="1100" dirty="0" smtClean="0"/>
              <a:t>Payment will be received in the account </a:t>
            </a:r>
            <a:r>
              <a:rPr lang="en-IN" sz="1100" dirty="0"/>
              <a:t>of Principal </a:t>
            </a:r>
            <a:r>
              <a:rPr lang="en-IN" sz="1100" dirty="0" smtClean="0"/>
              <a:t>CCA office which is maintained by RBI.</a:t>
            </a:r>
            <a:endParaRPr lang="en-IN" sz="1100" dirty="0"/>
          </a:p>
        </p:txBody>
      </p:sp>
      <p:cxnSp>
        <p:nvCxnSpPr>
          <p:cNvPr id="38" name="Elbow Connector 37"/>
          <p:cNvCxnSpPr>
            <a:stCxn id="33" idx="0"/>
            <a:endCxn id="10" idx="1"/>
          </p:cNvCxnSpPr>
          <p:nvPr/>
        </p:nvCxnSpPr>
        <p:spPr>
          <a:xfrm rot="5400000" flipH="1" flipV="1">
            <a:off x="5839557" y="3711645"/>
            <a:ext cx="558990" cy="31429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692537" y="5012960"/>
            <a:ext cx="2823486" cy="430887"/>
          </a:xfrm>
          <a:prstGeom prst="rect">
            <a:avLst/>
          </a:prstGeom>
          <a:noFill/>
        </p:spPr>
        <p:txBody>
          <a:bodyPr wrap="square" rtlCol="0">
            <a:spAutoFit/>
          </a:bodyPr>
          <a:lstStyle/>
          <a:p>
            <a:r>
              <a:rPr lang="en-IN" sz="1100" dirty="0" smtClean="0"/>
              <a:t>RBI to provide electronic confirmation to ICEGATE.</a:t>
            </a:r>
            <a:endParaRPr lang="en-IN" sz="1100" dirty="0"/>
          </a:p>
        </p:txBody>
      </p:sp>
      <p:cxnSp>
        <p:nvCxnSpPr>
          <p:cNvPr id="44" name="Straight Arrow Connector 43"/>
          <p:cNvCxnSpPr/>
          <p:nvPr/>
        </p:nvCxnSpPr>
        <p:spPr>
          <a:xfrm flipH="1">
            <a:off x="1600200" y="4419600"/>
            <a:ext cx="59158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187136" y="4435247"/>
            <a:ext cx="4725456" cy="261610"/>
          </a:xfrm>
          <a:prstGeom prst="rect">
            <a:avLst/>
          </a:prstGeom>
          <a:noFill/>
        </p:spPr>
        <p:txBody>
          <a:bodyPr wrap="square" rtlCol="0">
            <a:spAutoFit/>
          </a:bodyPr>
          <a:lstStyle/>
          <a:p>
            <a:r>
              <a:rPr lang="en-IN" sz="1100" dirty="0" smtClean="0"/>
              <a:t>ICEGATE will in turn provide the confirmation to SEZ Online System.</a:t>
            </a:r>
            <a:endParaRPr lang="en-IN" sz="1100" dirty="0"/>
          </a:p>
        </p:txBody>
      </p:sp>
      <p:sp>
        <p:nvSpPr>
          <p:cNvPr id="47" name="TextBox 46"/>
          <p:cNvSpPr txBox="1"/>
          <p:nvPr/>
        </p:nvSpPr>
        <p:spPr>
          <a:xfrm>
            <a:off x="70512" y="5316324"/>
            <a:ext cx="2032464" cy="769441"/>
          </a:xfrm>
          <a:prstGeom prst="rect">
            <a:avLst/>
          </a:prstGeom>
          <a:noFill/>
        </p:spPr>
        <p:txBody>
          <a:bodyPr wrap="square" rtlCol="0">
            <a:spAutoFit/>
          </a:bodyPr>
          <a:lstStyle/>
          <a:p>
            <a:pPr algn="ctr"/>
            <a:r>
              <a:rPr lang="en-IN" sz="1100" dirty="0" smtClean="0"/>
              <a:t>The corresponding DTA Sale transaction will move to Authorised Officer’s inbox for Out of Charge.</a:t>
            </a:r>
            <a:endParaRPr lang="en-IN" sz="1100" dirty="0"/>
          </a:p>
        </p:txBody>
      </p:sp>
    </p:spTree>
    <p:extLst>
      <p:ext uri="{BB962C8B-B14F-4D97-AF65-F5344CB8AC3E}">
        <p14:creationId xmlns:p14="http://schemas.microsoft.com/office/powerpoint/2010/main" xmlns="" val="3144993439"/>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73" dur="500"/>
                                        <p:tgtEl>
                                          <p:spTgt spid="3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nodeType="clickEffect">
                                  <p:stCondLst>
                                    <p:cond delay="0"/>
                                  </p:stCondLst>
                                  <p:childTnLst>
                                    <p:set>
                                      <p:cBhvr>
                                        <p:cTn id="77"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78" dur="500"/>
                                        <p:tgtEl>
                                          <p:spTgt spid="32">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1000"/>
                                        <p:tgtEl>
                                          <p:spTgt spid="33"/>
                                        </p:tgtEl>
                                      </p:cBhvr>
                                    </p:animEffect>
                                    <p:anim calcmode="lin" valueType="num">
                                      <p:cBhvr>
                                        <p:cTn id="84" dur="1000" fill="hold"/>
                                        <p:tgtEl>
                                          <p:spTgt spid="33"/>
                                        </p:tgtEl>
                                        <p:attrNameLst>
                                          <p:attrName>ppt_x</p:attrName>
                                        </p:attrNameLst>
                                      </p:cBhvr>
                                      <p:tavLst>
                                        <p:tav tm="0">
                                          <p:val>
                                            <p:strVal val="#ppt_x"/>
                                          </p:val>
                                        </p:tav>
                                        <p:tav tm="100000">
                                          <p:val>
                                            <p:strVal val="#ppt_x"/>
                                          </p:val>
                                        </p:tav>
                                      </p:tavLst>
                                    </p:anim>
                                    <p:anim calcmode="lin" valueType="num">
                                      <p:cBhvr>
                                        <p:cTn id="8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500"/>
                                        <p:tgtEl>
                                          <p:spTgt spid="3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500"/>
                                        <p:tgtEl>
                                          <p:spTgt spid="39"/>
                                        </p:tgtEl>
                                      </p:cBhvr>
                                    </p:animEffect>
                                  </p:childTnLst>
                                </p:cTn>
                              </p:par>
                              <p:par>
                                <p:cTn id="99" presetID="10" presetClass="entr" presetSubtype="0" fill="hold" nodeType="with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fade">
                                      <p:cBhvr>
                                        <p:cTn id="101" dur="500"/>
                                        <p:tgtEl>
                                          <p:spTgt spid="38"/>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500"/>
                                        <p:tgtEl>
                                          <p:spTgt spid="4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500"/>
                                        <p:tgtEl>
                                          <p:spTgt spid="46"/>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fade">
                                      <p:cBhvr>
                                        <p:cTn id="11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P spid="17" grpId="0"/>
      <p:bldP spid="20" grpId="0"/>
      <p:bldP spid="29" grpId="0"/>
      <p:bldP spid="36" grpId="0"/>
      <p:bldP spid="39" grpId="0"/>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791201" cy="533400"/>
          </a:xfrm>
          <a:solidFill>
            <a:srgbClr val="9B3937"/>
          </a:solidFill>
          <a:effectLst>
            <a:outerShdw blurRad="63500" sx="102000" sy="102000" algn="ctr" rotWithShape="0">
              <a:prstClr val="black">
                <a:alpha val="40000"/>
              </a:prstClr>
            </a:outerShdw>
          </a:effectLst>
        </p:spPr>
        <p:txBody>
          <a:bodyPr/>
          <a:lstStyle/>
          <a:p>
            <a:pPr algn="l"/>
            <a:r>
              <a:rPr lang="en-IN" sz="2200" b="1" dirty="0" smtClean="0">
                <a:solidFill>
                  <a:schemeClr val="bg1"/>
                </a:solidFill>
                <a:latin typeface="Book Antiqua" panose="02040602050305030304" pitchFamily="18" charset="0"/>
              </a:rPr>
              <a:t>Online </a:t>
            </a:r>
            <a:r>
              <a:rPr lang="en-IN" sz="2200" b="1" dirty="0">
                <a:solidFill>
                  <a:schemeClr val="bg1"/>
                </a:solidFill>
                <a:latin typeface="Book Antiqua" panose="02040602050305030304" pitchFamily="18" charset="0"/>
              </a:rPr>
              <a:t>Payment of Customs Duty</a:t>
            </a:r>
            <a:r>
              <a:rPr lang="en-IN" sz="2000" b="1" i="1" dirty="0" smtClean="0">
                <a:latin typeface="Book Antiqua" panose="02040602050305030304" pitchFamily="18" charset="0"/>
              </a:rPr>
              <a:t>	</a:t>
            </a:r>
            <a:endParaRPr lang="en-IN" sz="2000" b="1" i="1" dirty="0">
              <a:latin typeface="Book Antiqua" panose="02040602050305030304" pitchFamily="18" charset="0"/>
            </a:endParaRPr>
          </a:p>
        </p:txBody>
      </p:sp>
      <p:sp>
        <p:nvSpPr>
          <p:cNvPr id="4" name="Footer Placeholder 3"/>
          <p:cNvSpPr>
            <a:spLocks noGrp="1"/>
          </p:cNvSpPr>
          <p:nvPr>
            <p:ph type="ftr" sz="quarter" idx="11"/>
          </p:nvPr>
        </p:nvSpPr>
        <p:spPr/>
        <p:txBody>
          <a:bodyPr/>
          <a:lstStyle/>
          <a:p>
            <a:pPr>
              <a:defRPr/>
            </a:pPr>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685540156"/>
              </p:ext>
            </p:extLst>
          </p:nvPr>
        </p:nvGraphicFramePr>
        <p:xfrm>
          <a:off x="0" y="822701"/>
          <a:ext cx="9144000" cy="4205866"/>
        </p:xfrm>
        <a:graphic>
          <a:graphicData uri="http://schemas.openxmlformats.org/drawingml/2006/table">
            <a:tbl>
              <a:tblPr firstRow="1" firstCol="1" bandRow="1">
                <a:tableStyleId>{5C22544A-7EE6-4342-B048-85BDC9FD1C3A}</a:tableStyleId>
              </a:tblPr>
              <a:tblGrid>
                <a:gridCol w="525979"/>
                <a:gridCol w="2673647"/>
                <a:gridCol w="5944374"/>
              </a:tblGrid>
              <a:tr h="320299">
                <a:tc>
                  <a:txBody>
                    <a:bodyPr/>
                    <a:lstStyle/>
                    <a:p>
                      <a:pPr algn="ctr">
                        <a:lnSpc>
                          <a:spcPct val="107000"/>
                        </a:lnSpc>
                        <a:spcAft>
                          <a:spcPts val="0"/>
                        </a:spcAft>
                      </a:pPr>
                      <a:r>
                        <a:rPr lang="en-IN" sz="1600" dirty="0" smtClean="0">
                          <a:effectLst/>
                          <a:latin typeface="Book Antiqua" panose="02040602050305030304" pitchFamily="18" charset="0"/>
                        </a:rPr>
                        <a:t>Sr. </a:t>
                      </a:r>
                      <a:endParaRPr lang="en-IN"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600" dirty="0">
                          <a:effectLst/>
                          <a:latin typeface="Book Antiqua" panose="02040602050305030304" pitchFamily="18" charset="0"/>
                        </a:rPr>
                        <a:t>Stage of Bill of Entry</a:t>
                      </a:r>
                      <a:endParaRPr lang="en-IN"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IN" sz="1600" dirty="0" smtClean="0">
                          <a:effectLst/>
                          <a:latin typeface="Book Antiqua" panose="02040602050305030304" pitchFamily="18" charset="0"/>
                        </a:rPr>
                        <a:t>Details</a:t>
                      </a:r>
                      <a:endParaRPr lang="en-IN"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1084">
                <a:tc>
                  <a:txBody>
                    <a:bodyPr/>
                    <a:lstStyle/>
                    <a:p>
                      <a:pPr algn="ctr">
                        <a:lnSpc>
                          <a:spcPct val="107000"/>
                        </a:lnSpc>
                        <a:spcAft>
                          <a:spcPts val="0"/>
                        </a:spcAft>
                      </a:pPr>
                      <a:r>
                        <a:rPr lang="en-IN" sz="1600" dirty="0">
                          <a:effectLst/>
                          <a:latin typeface="Book Antiqua" panose="02040602050305030304" pitchFamily="18" charset="0"/>
                        </a:rPr>
                        <a:t>1</a:t>
                      </a:r>
                      <a:endParaRPr lang="en-IN"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600" dirty="0">
                          <a:effectLst/>
                          <a:latin typeface="Book Antiqua" panose="02040602050305030304" pitchFamily="18" charset="0"/>
                        </a:rPr>
                        <a:t>Bill of Entry </a:t>
                      </a:r>
                      <a:r>
                        <a:rPr lang="en-IN" sz="1600" dirty="0" smtClean="0">
                          <a:effectLst/>
                          <a:latin typeface="Book Antiqua" panose="02040602050305030304" pitchFamily="18" charset="0"/>
                        </a:rPr>
                        <a:t>Creation, Submission, Assessment</a:t>
                      </a:r>
                      <a:endParaRPr lang="en-IN"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600" dirty="0">
                          <a:effectLst/>
                          <a:latin typeface="Book Antiqua" panose="02040602050305030304" pitchFamily="18" charset="0"/>
                        </a:rPr>
                        <a:t>No change</a:t>
                      </a:r>
                    </a:p>
                    <a:p>
                      <a:pPr algn="just">
                        <a:lnSpc>
                          <a:spcPct val="107000"/>
                        </a:lnSpc>
                        <a:spcAft>
                          <a:spcPts val="0"/>
                        </a:spcAft>
                      </a:pPr>
                      <a:r>
                        <a:rPr lang="en-IN" sz="1600" dirty="0">
                          <a:effectLst/>
                          <a:latin typeface="Book Antiqua" panose="02040602050305030304" pitchFamily="18" charset="0"/>
                        </a:rPr>
                        <a:t> </a:t>
                      </a:r>
                      <a:endParaRPr lang="en-IN"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algn="ctr">
                        <a:lnSpc>
                          <a:spcPct val="107000"/>
                        </a:lnSpc>
                        <a:spcAft>
                          <a:spcPts val="0"/>
                        </a:spcAft>
                      </a:pPr>
                      <a:r>
                        <a:rPr lang="en-US" sz="1600" dirty="0" smtClean="0">
                          <a:effectLst/>
                          <a:latin typeface="Book Antiqua" panose="02040602050305030304" pitchFamily="18" charset="0"/>
                          <a:ea typeface="+mn-ea"/>
                          <a:cs typeface="+mn-cs"/>
                        </a:rPr>
                        <a:t>2</a:t>
                      </a:r>
                      <a:endParaRPr lang="en-IN"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600" dirty="0">
                          <a:effectLst/>
                          <a:latin typeface="Book Antiqua" panose="02040602050305030304" pitchFamily="18" charset="0"/>
                        </a:rPr>
                        <a:t>Duty Payment – Options</a:t>
                      </a:r>
                      <a:endParaRPr lang="en-IN"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600" dirty="0">
                          <a:effectLst/>
                          <a:latin typeface="Book Antiqua" panose="02040602050305030304" pitchFamily="18" charset="0"/>
                        </a:rPr>
                        <a:t>Additional facility of Online Duty </a:t>
                      </a:r>
                      <a:r>
                        <a:rPr lang="en-IN" sz="1600" dirty="0" smtClean="0">
                          <a:effectLst/>
                          <a:latin typeface="Book Antiqua" panose="02040602050305030304" pitchFamily="18" charset="0"/>
                        </a:rPr>
                        <a:t>Payment,</a:t>
                      </a:r>
                      <a:r>
                        <a:rPr lang="en-IN" sz="1600" baseline="0" dirty="0" smtClean="0">
                          <a:effectLst/>
                          <a:latin typeface="Book Antiqua" panose="02040602050305030304" pitchFamily="18" charset="0"/>
                        </a:rPr>
                        <a:t> if chosen</a:t>
                      </a:r>
                      <a:r>
                        <a:rPr lang="en-IN" sz="1600" dirty="0" smtClean="0">
                          <a:effectLst/>
                          <a:latin typeface="Book Antiqua" panose="02040602050305030304" pitchFamily="18" charset="0"/>
                        </a:rPr>
                        <a:t> Challan </a:t>
                      </a:r>
                      <a:r>
                        <a:rPr lang="en-IN" sz="1600" dirty="0">
                          <a:effectLst/>
                          <a:latin typeface="Book Antiqua" panose="02040602050305030304" pitchFamily="18" charset="0"/>
                        </a:rPr>
                        <a:t>will be </a:t>
                      </a:r>
                      <a:r>
                        <a:rPr lang="en-IN" sz="1600" dirty="0" smtClean="0">
                          <a:effectLst/>
                          <a:latin typeface="Book Antiqua" panose="02040602050305030304" pitchFamily="18" charset="0"/>
                        </a:rPr>
                        <a:t>sent to </a:t>
                      </a:r>
                      <a:r>
                        <a:rPr lang="en-IN" sz="1600" dirty="0">
                          <a:effectLst/>
                          <a:latin typeface="Book Antiqua" panose="02040602050305030304" pitchFamily="18" charset="0"/>
                        </a:rPr>
                        <a:t>ICEGATE </a:t>
                      </a:r>
                      <a:r>
                        <a:rPr lang="en-IN" sz="1600" dirty="0" smtClean="0">
                          <a:effectLst/>
                          <a:latin typeface="Book Antiqua" panose="02040602050305030304" pitchFamily="18" charset="0"/>
                        </a:rPr>
                        <a:t>System for online payment.</a:t>
                      </a:r>
                      <a:endParaRPr lang="en-IN"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215">
                <a:tc>
                  <a:txBody>
                    <a:bodyPr/>
                    <a:lstStyle/>
                    <a:p>
                      <a:pPr algn="ctr">
                        <a:lnSpc>
                          <a:spcPct val="107000"/>
                        </a:lnSpc>
                        <a:spcAft>
                          <a:spcPts val="0"/>
                        </a:spcAft>
                      </a:pPr>
                      <a:r>
                        <a:rPr lang="en-US" sz="1600" dirty="0" smtClean="0">
                          <a:effectLst/>
                          <a:latin typeface="Book Antiqua" panose="02040602050305030304" pitchFamily="18" charset="0"/>
                          <a:ea typeface="+mn-ea"/>
                          <a:cs typeface="+mn-cs"/>
                        </a:rPr>
                        <a:t>3</a:t>
                      </a:r>
                      <a:endParaRPr lang="en-IN"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600" dirty="0" smtClean="0">
                          <a:effectLst/>
                          <a:latin typeface="Book Antiqua" panose="02040602050305030304" pitchFamily="18" charset="0"/>
                        </a:rPr>
                        <a:t>Visit </a:t>
                      </a:r>
                      <a:r>
                        <a:rPr lang="en-IN" sz="1600" dirty="0">
                          <a:effectLst/>
                          <a:latin typeface="Book Antiqua" panose="02040602050305030304" pitchFamily="18" charset="0"/>
                        </a:rPr>
                        <a:t>ICEGATE </a:t>
                      </a:r>
                      <a:r>
                        <a:rPr lang="en-IN" sz="1600" dirty="0" smtClean="0">
                          <a:effectLst/>
                          <a:latin typeface="Book Antiqua" panose="02040602050305030304" pitchFamily="18" charset="0"/>
                        </a:rPr>
                        <a:t>to Pay</a:t>
                      </a:r>
                      <a:endParaRPr lang="en-IN"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IN" sz="1600" dirty="0">
                          <a:effectLst/>
                          <a:latin typeface="Book Antiqua" panose="02040602050305030304" pitchFamily="18" charset="0"/>
                        </a:rPr>
                        <a:t>Select SEZ Name, enter IEC/PAN of DTA buyer to fetch </a:t>
                      </a:r>
                      <a:r>
                        <a:rPr lang="en-IN" sz="1600" dirty="0" smtClean="0">
                          <a:effectLst/>
                          <a:latin typeface="Book Antiqua" panose="02040602050305030304" pitchFamily="18" charset="0"/>
                        </a:rPr>
                        <a:t>challans. View unpaid challans. Single or multiple challans (Max.10) can be selected for duty payment. </a:t>
                      </a:r>
                      <a:endParaRPr lang="en-IN" sz="1600" dirty="0" smtClean="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7671">
                <a:tc>
                  <a:txBody>
                    <a:bodyPr/>
                    <a:lstStyle/>
                    <a:p>
                      <a:pPr algn="ctr">
                        <a:lnSpc>
                          <a:spcPct val="107000"/>
                        </a:lnSpc>
                        <a:spcAft>
                          <a:spcPts val="0"/>
                        </a:spcAft>
                      </a:pPr>
                      <a:r>
                        <a:rPr lang="en-US" sz="1600" dirty="0" smtClean="0">
                          <a:effectLst/>
                          <a:latin typeface="Book Antiqua" panose="02040602050305030304" pitchFamily="18" charset="0"/>
                          <a:ea typeface="+mn-ea"/>
                          <a:cs typeface="+mn-cs"/>
                        </a:rPr>
                        <a:t>4</a:t>
                      </a:r>
                      <a:endParaRPr lang="en-IN"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600" dirty="0">
                          <a:effectLst/>
                          <a:latin typeface="Book Antiqua" panose="02040602050305030304" pitchFamily="18" charset="0"/>
                        </a:rPr>
                        <a:t>Generation of Mandate form</a:t>
                      </a:r>
                      <a:endParaRPr lang="en-IN"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600" dirty="0">
                          <a:effectLst/>
                          <a:latin typeface="Book Antiqua" panose="02040602050305030304" pitchFamily="18" charset="0"/>
                        </a:rPr>
                        <a:t>After, Confirm and Pay screen, </a:t>
                      </a:r>
                      <a:r>
                        <a:rPr lang="en-IN" sz="1600" dirty="0" smtClean="0">
                          <a:effectLst/>
                          <a:latin typeface="Book Antiqua" panose="02040602050305030304" pitchFamily="18" charset="0"/>
                        </a:rPr>
                        <a:t>generate </a:t>
                      </a:r>
                      <a:r>
                        <a:rPr lang="en-IN" sz="1600" dirty="0">
                          <a:effectLst/>
                          <a:latin typeface="Book Antiqua" panose="02040602050305030304" pitchFamily="18" charset="0"/>
                        </a:rPr>
                        <a:t>“Mandate Form</a:t>
                      </a:r>
                      <a:r>
                        <a:rPr lang="en-IN" sz="1600" dirty="0" smtClean="0">
                          <a:effectLst/>
                          <a:latin typeface="Book Antiqua" panose="02040602050305030304" pitchFamily="18" charset="0"/>
                        </a:rPr>
                        <a:t>” with </a:t>
                      </a:r>
                      <a:r>
                        <a:rPr lang="en-IN" sz="1600" dirty="0">
                          <a:effectLst/>
                          <a:latin typeface="Book Antiqua" panose="02040602050305030304" pitchFamily="18" charset="0"/>
                        </a:rPr>
                        <a:t>NEFT or RTGS </a:t>
                      </a:r>
                      <a:r>
                        <a:rPr lang="en-IN" sz="1600" dirty="0" smtClean="0">
                          <a:effectLst/>
                          <a:latin typeface="Book Antiqua" panose="02040602050305030304" pitchFamily="18" charset="0"/>
                        </a:rPr>
                        <a:t>option. Mandate </a:t>
                      </a:r>
                      <a:r>
                        <a:rPr lang="en-IN" sz="1600" dirty="0">
                          <a:effectLst/>
                          <a:latin typeface="Book Antiqua" panose="02040602050305030304" pitchFamily="18" charset="0"/>
                        </a:rPr>
                        <a:t>Form </a:t>
                      </a:r>
                      <a:r>
                        <a:rPr lang="en-IN" sz="1600" dirty="0" smtClean="0">
                          <a:effectLst/>
                          <a:latin typeface="Book Antiqua" panose="02040602050305030304" pitchFamily="18" charset="0"/>
                        </a:rPr>
                        <a:t>to </a:t>
                      </a:r>
                      <a:r>
                        <a:rPr lang="en-IN" sz="1600" dirty="0">
                          <a:effectLst/>
                          <a:latin typeface="Book Antiqua" panose="02040602050305030304" pitchFamily="18" charset="0"/>
                        </a:rPr>
                        <a:t>be generated and </a:t>
                      </a:r>
                      <a:r>
                        <a:rPr lang="en-IN" sz="1600" dirty="0" smtClean="0">
                          <a:effectLst/>
                          <a:latin typeface="Book Antiqua" panose="02040602050305030304" pitchFamily="18" charset="0"/>
                        </a:rPr>
                        <a:t>printed/saved</a:t>
                      </a:r>
                      <a:r>
                        <a:rPr lang="en-IN" sz="1600" dirty="0">
                          <a:effectLst/>
                          <a:latin typeface="Book Antiqua" panose="02040602050305030304" pitchFamily="18" charset="0"/>
                        </a:rPr>
                        <a:t>.</a:t>
                      </a:r>
                      <a:endParaRPr lang="en-IN"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4447">
                <a:tc>
                  <a:txBody>
                    <a:bodyPr/>
                    <a:lstStyle/>
                    <a:p>
                      <a:pPr algn="ctr">
                        <a:lnSpc>
                          <a:spcPct val="107000"/>
                        </a:lnSpc>
                        <a:spcAft>
                          <a:spcPts val="0"/>
                        </a:spcAft>
                      </a:pPr>
                      <a:r>
                        <a:rPr lang="en-US" sz="1600" dirty="0" smtClean="0">
                          <a:effectLst/>
                          <a:latin typeface="Book Antiqua" panose="02040602050305030304" pitchFamily="18" charset="0"/>
                          <a:ea typeface="+mn-ea"/>
                          <a:cs typeface="+mn-cs"/>
                        </a:rPr>
                        <a:t>6</a:t>
                      </a:r>
                      <a:endParaRPr lang="en-IN"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600" dirty="0">
                          <a:effectLst/>
                          <a:latin typeface="Book Antiqua" panose="02040602050305030304" pitchFamily="18" charset="0"/>
                        </a:rPr>
                        <a:t>Duty Payment</a:t>
                      </a:r>
                      <a:endParaRPr lang="en-IN"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600" dirty="0" smtClean="0">
                          <a:effectLst/>
                          <a:latin typeface="Book Antiqua" panose="02040602050305030304" pitchFamily="18" charset="0"/>
                        </a:rPr>
                        <a:t>Pay duty using NEFT/RTGS by Quoting “IFSC”, “Account Number” &amp; “Account Name” as per Mandate Form. NEFT / RTGS transfer can be made from any bank, using online banking or branch banking facilities offered by such bank. </a:t>
                      </a:r>
                      <a:endParaRPr lang="en-IN"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3868146284"/>
              </p:ext>
            </p:extLst>
          </p:nvPr>
        </p:nvGraphicFramePr>
        <p:xfrm>
          <a:off x="37139" y="5061224"/>
          <a:ext cx="9144000" cy="1887825"/>
        </p:xfrm>
        <a:graphic>
          <a:graphicData uri="http://schemas.openxmlformats.org/drawingml/2006/table">
            <a:tbl>
              <a:tblPr firstRow="1" firstCol="1" bandRow="1">
                <a:tableStyleId>{5C22544A-7EE6-4342-B048-85BDC9FD1C3A}</a:tableStyleId>
              </a:tblPr>
              <a:tblGrid>
                <a:gridCol w="533400"/>
                <a:gridCol w="2666225"/>
                <a:gridCol w="5944375"/>
              </a:tblGrid>
              <a:tr h="754670">
                <a:tc>
                  <a:txBody>
                    <a:bodyPr/>
                    <a:lstStyle/>
                    <a:p>
                      <a:pPr algn="ctr">
                        <a:lnSpc>
                          <a:spcPct val="107000"/>
                        </a:lnSpc>
                        <a:spcAft>
                          <a:spcPts val="0"/>
                        </a:spcAft>
                      </a:pPr>
                      <a:r>
                        <a:rPr lang="en-US" sz="1600" dirty="0" smtClean="0">
                          <a:effectLst/>
                          <a:latin typeface="Book Antiqua" panose="02040602050305030304" pitchFamily="18" charset="0"/>
                          <a:ea typeface="+mn-ea"/>
                          <a:cs typeface="+mn-cs"/>
                        </a:rPr>
                        <a:t>7</a:t>
                      </a:r>
                      <a:endParaRPr lang="en-IN"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600" b="0" dirty="0">
                          <a:solidFill>
                            <a:schemeClr val="tx1"/>
                          </a:solidFill>
                          <a:effectLst/>
                          <a:latin typeface="Book Antiqua" panose="02040602050305030304" pitchFamily="18" charset="0"/>
                        </a:rPr>
                        <a:t>Updation of Duty Payment </a:t>
                      </a:r>
                      <a:r>
                        <a:rPr lang="en-IN" sz="1600" b="0" dirty="0" smtClean="0">
                          <a:solidFill>
                            <a:schemeClr val="tx1"/>
                          </a:solidFill>
                          <a:effectLst/>
                          <a:latin typeface="Book Antiqua" panose="02040602050305030304" pitchFamily="18" charset="0"/>
                        </a:rPr>
                        <a:t>Status</a:t>
                      </a:r>
                      <a:endParaRPr lang="en-IN"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07000"/>
                        </a:lnSpc>
                        <a:spcAft>
                          <a:spcPts val="0"/>
                        </a:spcAft>
                      </a:pPr>
                      <a:r>
                        <a:rPr lang="en-IN" sz="1600" b="0" dirty="0" smtClean="0">
                          <a:solidFill>
                            <a:schemeClr val="tx1"/>
                          </a:solidFill>
                          <a:effectLst/>
                          <a:latin typeface="Book Antiqua" panose="02040602050305030304" pitchFamily="18" charset="0"/>
                        </a:rPr>
                        <a:t>NEFT </a:t>
                      </a:r>
                      <a:r>
                        <a:rPr lang="en-IN" sz="1600" b="0" dirty="0">
                          <a:solidFill>
                            <a:schemeClr val="tx1"/>
                          </a:solidFill>
                          <a:effectLst/>
                          <a:latin typeface="Book Antiqua" panose="02040602050305030304" pitchFamily="18" charset="0"/>
                        </a:rPr>
                        <a:t>/ RTGS </a:t>
                      </a:r>
                      <a:r>
                        <a:rPr lang="en-IN" sz="1600" b="0" dirty="0" smtClean="0">
                          <a:solidFill>
                            <a:schemeClr val="tx1"/>
                          </a:solidFill>
                          <a:effectLst/>
                          <a:latin typeface="Book Antiqua" panose="02040602050305030304" pitchFamily="18" charset="0"/>
                        </a:rPr>
                        <a:t>payment of challan is credited to duty </a:t>
                      </a:r>
                      <a:r>
                        <a:rPr lang="en-IN" sz="1600" b="0" dirty="0">
                          <a:solidFill>
                            <a:schemeClr val="tx1"/>
                          </a:solidFill>
                          <a:effectLst/>
                          <a:latin typeface="Book Antiqua" panose="02040602050305030304" pitchFamily="18" charset="0"/>
                        </a:rPr>
                        <a:t>collection account of Principal </a:t>
                      </a:r>
                      <a:r>
                        <a:rPr lang="en-IN" sz="1600" b="0" dirty="0" smtClean="0">
                          <a:solidFill>
                            <a:schemeClr val="tx1"/>
                          </a:solidFill>
                          <a:effectLst/>
                          <a:latin typeface="Book Antiqua" panose="02040602050305030304" pitchFamily="18" charset="0"/>
                        </a:rPr>
                        <a:t>CCA,</a:t>
                      </a:r>
                      <a:r>
                        <a:rPr lang="en-IN" sz="1600" b="0" baseline="0" dirty="0" smtClean="0">
                          <a:solidFill>
                            <a:schemeClr val="tx1"/>
                          </a:solidFill>
                          <a:effectLst/>
                          <a:latin typeface="Book Antiqua" panose="02040602050305030304" pitchFamily="18" charset="0"/>
                        </a:rPr>
                        <a:t> </a:t>
                      </a:r>
                      <a:r>
                        <a:rPr lang="en-IN" sz="1600" b="0" dirty="0" smtClean="0">
                          <a:solidFill>
                            <a:schemeClr val="tx1"/>
                          </a:solidFill>
                          <a:effectLst/>
                          <a:latin typeface="Book Antiqua" panose="02040602050305030304" pitchFamily="18" charset="0"/>
                        </a:rPr>
                        <a:t>maintained </a:t>
                      </a:r>
                      <a:r>
                        <a:rPr lang="en-IN" sz="1600" b="0" dirty="0">
                          <a:solidFill>
                            <a:schemeClr val="tx1"/>
                          </a:solidFill>
                          <a:effectLst/>
                          <a:latin typeface="Book Antiqua" panose="02040602050305030304" pitchFamily="18" charset="0"/>
                        </a:rPr>
                        <a:t>at RBI. </a:t>
                      </a:r>
                      <a:r>
                        <a:rPr lang="en-IN" sz="1600" b="0" dirty="0" smtClean="0">
                          <a:solidFill>
                            <a:schemeClr val="tx1"/>
                          </a:solidFill>
                          <a:effectLst/>
                          <a:latin typeface="Book Antiqua" panose="02040602050305030304" pitchFamily="18" charset="0"/>
                        </a:rPr>
                        <a:t>RBI </a:t>
                      </a:r>
                      <a:r>
                        <a:rPr lang="en-IN" sz="1600" b="0" dirty="0">
                          <a:solidFill>
                            <a:schemeClr val="tx1"/>
                          </a:solidFill>
                          <a:effectLst/>
                          <a:latin typeface="Book Antiqua" panose="02040602050305030304" pitchFamily="18" charset="0"/>
                        </a:rPr>
                        <a:t>will </a:t>
                      </a:r>
                      <a:r>
                        <a:rPr lang="en-IN" sz="1600" b="0" dirty="0" smtClean="0">
                          <a:solidFill>
                            <a:schemeClr val="tx1"/>
                          </a:solidFill>
                          <a:effectLst/>
                          <a:latin typeface="Book Antiqua" panose="02040602050305030304" pitchFamily="18" charset="0"/>
                        </a:rPr>
                        <a:t>send successful credit details to ICEGATE and ICEGATE </a:t>
                      </a:r>
                      <a:r>
                        <a:rPr lang="en-IN" sz="1600" b="0" dirty="0">
                          <a:solidFill>
                            <a:schemeClr val="tx1"/>
                          </a:solidFill>
                          <a:effectLst/>
                          <a:latin typeface="Book Antiqua" panose="02040602050305030304" pitchFamily="18" charset="0"/>
                        </a:rPr>
                        <a:t>will </a:t>
                      </a:r>
                      <a:r>
                        <a:rPr lang="en-IN" sz="1600" b="0" dirty="0" smtClean="0">
                          <a:solidFill>
                            <a:schemeClr val="tx1"/>
                          </a:solidFill>
                          <a:effectLst/>
                          <a:latin typeface="Book Antiqua" panose="02040602050305030304" pitchFamily="18" charset="0"/>
                        </a:rPr>
                        <a:t>send</a:t>
                      </a:r>
                      <a:r>
                        <a:rPr lang="en-IN" sz="1600" b="0" baseline="0" dirty="0" smtClean="0">
                          <a:solidFill>
                            <a:schemeClr val="tx1"/>
                          </a:solidFill>
                          <a:effectLst/>
                          <a:latin typeface="Book Antiqua" panose="02040602050305030304" pitchFamily="18" charset="0"/>
                        </a:rPr>
                        <a:t> </a:t>
                      </a:r>
                      <a:r>
                        <a:rPr lang="en-IN" sz="1600" b="0" dirty="0" smtClean="0">
                          <a:solidFill>
                            <a:schemeClr val="tx1"/>
                          </a:solidFill>
                          <a:effectLst/>
                          <a:latin typeface="Book Antiqua" panose="02040602050305030304" pitchFamily="18" charset="0"/>
                        </a:rPr>
                        <a:t>confirmation </a:t>
                      </a:r>
                      <a:r>
                        <a:rPr lang="en-IN" sz="1600" b="0" dirty="0">
                          <a:solidFill>
                            <a:schemeClr val="tx1"/>
                          </a:solidFill>
                          <a:effectLst/>
                          <a:latin typeface="Book Antiqua" panose="02040602050305030304" pitchFamily="18" charset="0"/>
                        </a:rPr>
                        <a:t>to SEZ Online. </a:t>
                      </a:r>
                      <a:endParaRPr lang="en-IN"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844139">
                <a:tc>
                  <a:txBody>
                    <a:bodyPr/>
                    <a:lstStyle/>
                    <a:p>
                      <a:pPr algn="ctr">
                        <a:lnSpc>
                          <a:spcPct val="107000"/>
                        </a:lnSpc>
                        <a:spcAft>
                          <a:spcPts val="0"/>
                        </a:spcAft>
                      </a:pPr>
                      <a:r>
                        <a:rPr lang="en-IN" sz="1600" dirty="0" smtClean="0">
                          <a:effectLst/>
                          <a:latin typeface="Book Antiqua" panose="02040602050305030304" pitchFamily="18" charset="0"/>
                        </a:rPr>
                        <a:t>8</a:t>
                      </a:r>
                      <a:endParaRPr lang="en-IN"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600" dirty="0" smtClean="0">
                          <a:effectLst/>
                          <a:latin typeface="Book Antiqua" panose="02040602050305030304" pitchFamily="18" charset="0"/>
                        </a:rPr>
                        <a:t>Out </a:t>
                      </a:r>
                      <a:r>
                        <a:rPr lang="en-IN" sz="1600" dirty="0">
                          <a:effectLst/>
                          <a:latin typeface="Book Antiqua" panose="02040602050305030304" pitchFamily="18" charset="0"/>
                        </a:rPr>
                        <a:t>of Charge</a:t>
                      </a:r>
                      <a:endParaRPr lang="en-IN"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1600" dirty="0" smtClean="0">
                          <a:effectLst/>
                          <a:latin typeface="Book Antiqua" panose="02040602050305030304" pitchFamily="18" charset="0"/>
                          <a:ea typeface="Calibri" panose="020F0502020204030204" pitchFamily="34" charset="0"/>
                          <a:cs typeface="Times New Roman" panose="02020603050405020304" pitchFamily="18" charset="0"/>
                        </a:rPr>
                        <a:t>Duty payment receipt received from ICEGATE will be attached to Bill of Entry</a:t>
                      </a:r>
                      <a:r>
                        <a:rPr lang="en-US" sz="1600" baseline="0" dirty="0" smtClean="0">
                          <a:effectLst/>
                          <a:latin typeface="Book Antiqua" panose="02040602050305030304" pitchFamily="18" charset="0"/>
                          <a:ea typeface="Calibri" panose="020F0502020204030204" pitchFamily="34" charset="0"/>
                          <a:cs typeface="Times New Roman" panose="02020603050405020304" pitchFamily="18" charset="0"/>
                        </a:rPr>
                        <a:t> and forwarded to Preventive Officer for “Out of Charge”</a:t>
                      </a:r>
                      <a:endParaRPr lang="en-IN"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905597211"/>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943600" cy="533400"/>
          </a:xfrm>
          <a:solidFill>
            <a:srgbClr val="9B3937"/>
          </a:solidFill>
          <a:effectLst>
            <a:outerShdw blurRad="63500" sx="102000" sy="102000" algn="ctr" rotWithShape="0">
              <a:prstClr val="black">
                <a:alpha val="40000"/>
              </a:prstClr>
            </a:outerShdw>
          </a:effectLst>
        </p:spPr>
        <p:txBody>
          <a:bodyPr/>
          <a:lstStyle/>
          <a:p>
            <a:pPr algn="l"/>
            <a:r>
              <a:rPr lang="en-IN" sz="2800" b="1" dirty="0" smtClean="0">
                <a:solidFill>
                  <a:schemeClr val="bg1"/>
                </a:solidFill>
                <a:latin typeface="Book Antiqua" panose="02040602050305030304" pitchFamily="18" charset="0"/>
              </a:rPr>
              <a:t>Process of Online Duty Payment</a:t>
            </a:r>
            <a:endParaRPr lang="en-IN" sz="2800" b="1" dirty="0">
              <a:solidFill>
                <a:schemeClr val="bg1"/>
              </a:solidFill>
              <a:latin typeface="Book Antiqua" panose="02040602050305030304" pitchFamily="18" charset="0"/>
            </a:endParaRPr>
          </a:p>
        </p:txBody>
      </p:sp>
      <p:sp>
        <p:nvSpPr>
          <p:cNvPr id="3" name="Content Placeholder 2"/>
          <p:cNvSpPr>
            <a:spLocks noGrp="1"/>
          </p:cNvSpPr>
          <p:nvPr>
            <p:ph idx="1"/>
          </p:nvPr>
        </p:nvSpPr>
        <p:spPr>
          <a:xfrm>
            <a:off x="457200" y="763587"/>
            <a:ext cx="8229600" cy="2970213"/>
          </a:xfrm>
        </p:spPr>
        <p:txBody>
          <a:bodyPr/>
          <a:lstStyle/>
          <a:p>
            <a:pPr marL="0" indent="0">
              <a:buNone/>
            </a:pPr>
            <a:r>
              <a:rPr lang="en-IN" sz="1800" dirty="0">
                <a:latin typeface="Book Antiqua" panose="02040602050305030304" pitchFamily="18" charset="0"/>
              </a:rPr>
              <a:t>Facility for Online Duty payment will be enabled when below </a:t>
            </a:r>
            <a:r>
              <a:rPr lang="en-IN" sz="1800" dirty="0" smtClean="0">
                <a:latin typeface="Book Antiqua" panose="02040602050305030304" pitchFamily="18" charset="0"/>
              </a:rPr>
              <a:t>transaction is approved by SEZ Customs with below System Statuses:</a:t>
            </a:r>
            <a:br>
              <a:rPr lang="en-IN" sz="1800" dirty="0" smtClean="0">
                <a:latin typeface="Book Antiqua" panose="02040602050305030304" pitchFamily="18" charset="0"/>
              </a:rPr>
            </a:br>
            <a:endParaRPr lang="en-IN" sz="1800" dirty="0">
              <a:latin typeface="Book Antiqua" panose="02040602050305030304" pitchFamily="18" charset="0"/>
            </a:endParaRPr>
          </a:p>
          <a:p>
            <a:pPr lvl="0"/>
            <a:r>
              <a:rPr lang="en-IN" sz="1800" b="1" dirty="0">
                <a:latin typeface="Book Antiqua" panose="02040602050305030304" pitchFamily="18" charset="0"/>
              </a:rPr>
              <a:t>Approved with Duty:</a:t>
            </a:r>
            <a:r>
              <a:rPr lang="en-IN" sz="1800" dirty="0">
                <a:latin typeface="Book Antiqua" panose="02040602050305030304" pitchFamily="18" charset="0"/>
              </a:rPr>
              <a:t> </a:t>
            </a:r>
          </a:p>
          <a:p>
            <a:pPr lvl="0"/>
            <a:r>
              <a:rPr lang="en-IN" sz="1800" b="1" dirty="0">
                <a:latin typeface="Book Antiqua" panose="02040602050305030304" pitchFamily="18" charset="0"/>
              </a:rPr>
              <a:t>Approved with Duty (GST)</a:t>
            </a:r>
            <a:r>
              <a:rPr lang="en-IN" sz="1800" dirty="0">
                <a:latin typeface="Book Antiqua" panose="02040602050305030304" pitchFamily="18" charset="0"/>
              </a:rPr>
              <a:t>: </a:t>
            </a:r>
          </a:p>
          <a:p>
            <a:pPr lvl="0"/>
            <a:r>
              <a:rPr lang="en-IN" sz="1800" b="1" dirty="0">
                <a:latin typeface="Book Antiqua" panose="02040602050305030304" pitchFamily="18" charset="0"/>
              </a:rPr>
              <a:t>Approved with Duty (Provisional)</a:t>
            </a:r>
            <a:r>
              <a:rPr lang="en-IN" sz="1800" dirty="0">
                <a:latin typeface="Book Antiqua" panose="02040602050305030304" pitchFamily="18" charset="0"/>
              </a:rPr>
              <a:t>: </a:t>
            </a:r>
          </a:p>
          <a:p>
            <a:pPr lvl="0"/>
            <a:r>
              <a:rPr lang="en-IN" sz="1800" b="1" dirty="0">
                <a:latin typeface="Book Antiqua" panose="02040602050305030304" pitchFamily="18" charset="0"/>
              </a:rPr>
              <a:t>Approved with Duty (GST)(Provisional)</a:t>
            </a:r>
            <a:endParaRPr lang="en-IN" sz="1800" dirty="0">
              <a:latin typeface="Book Antiqua" panose="02040602050305030304" pitchFamily="18" charset="0"/>
            </a:endParaRPr>
          </a:p>
          <a:p>
            <a:pPr lvl="0"/>
            <a:r>
              <a:rPr lang="en-IN" sz="1800" b="1" dirty="0">
                <a:latin typeface="Book Antiqua" panose="02040602050305030304" pitchFamily="18" charset="0"/>
              </a:rPr>
              <a:t>Final Assessment Completed – Pay </a:t>
            </a:r>
            <a:r>
              <a:rPr lang="en-IN" sz="1800" b="1" dirty="0" smtClean="0">
                <a:latin typeface="Book Antiqua" panose="02040602050305030304" pitchFamily="18" charset="0"/>
              </a:rPr>
              <a:t>Duty</a:t>
            </a:r>
            <a:endParaRPr lang="en-IN" sz="1800" dirty="0" smtClean="0">
              <a:latin typeface="Book Antiqua" panose="02040602050305030304" pitchFamily="18" charset="0"/>
            </a:endParaRPr>
          </a:p>
          <a:p>
            <a:pPr marL="0" indent="0">
              <a:buNone/>
            </a:pPr>
            <a:r>
              <a:rPr lang="en-IN" sz="1800" dirty="0" smtClean="0">
                <a:latin typeface="Book Antiqua" panose="02040602050305030304" pitchFamily="18" charset="0"/>
              </a:rPr>
              <a:t>Online duty payment option needs to be selected as below:</a:t>
            </a:r>
          </a:p>
          <a:p>
            <a:pPr marL="0" indent="0">
              <a:buNone/>
            </a:pPr>
            <a:endParaRPr lang="en-IN" sz="1800" dirty="0"/>
          </a:p>
          <a:p>
            <a:pPr lvl="0"/>
            <a:endParaRPr lang="en-IN" sz="1800" dirty="0">
              <a:latin typeface="Book Antiqua" panose="02040602050305030304" pitchFamily="18" charset="0"/>
            </a:endParaRPr>
          </a:p>
          <a:p>
            <a:pPr marL="0" indent="0">
              <a:buNone/>
            </a:pPr>
            <a:endParaRPr lang="en-IN" sz="2000" dirty="0">
              <a:latin typeface="Book Antiqua" panose="02040602050305030304" pitchFamily="18" charset="0"/>
            </a:endParaRPr>
          </a:p>
        </p:txBody>
      </p:sp>
      <p:sp>
        <p:nvSpPr>
          <p:cNvPr id="4" name="Footer Placeholder 3"/>
          <p:cNvSpPr>
            <a:spLocks noGrp="1"/>
          </p:cNvSpPr>
          <p:nvPr>
            <p:ph type="ftr" sz="quarter" idx="11"/>
          </p:nvPr>
        </p:nvSpPr>
        <p:spPr/>
        <p:txBody>
          <a:bodyPr/>
          <a:lstStyle/>
          <a:p>
            <a:pPr>
              <a:defRPr/>
            </a:pPr>
            <a:endParaRPr lang="en-US"/>
          </a:p>
        </p:txBody>
      </p:sp>
      <p:pic>
        <p:nvPicPr>
          <p:cNvPr id="5" name="Picture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65" y="3733800"/>
            <a:ext cx="91440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544983370"/>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63"/>
            <a:ext cx="8229600" cy="1856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2008437"/>
            <a:ext cx="8229600" cy="2409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4455669"/>
            <a:ext cx="82296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6356350"/>
            <a:ext cx="8229600" cy="447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1447800" y="685799"/>
            <a:ext cx="3886200" cy="389965"/>
          </a:xfrm>
          <a:prstGeom prst="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1447800" y="304800"/>
            <a:ext cx="5105400" cy="369332"/>
          </a:xfrm>
          <a:prstGeom prst="rect">
            <a:avLst/>
          </a:prstGeom>
          <a:noFill/>
        </p:spPr>
        <p:txBody>
          <a:bodyPr wrap="square" rtlCol="0">
            <a:spAutoFit/>
          </a:bodyPr>
          <a:lstStyle/>
          <a:p>
            <a:r>
              <a:rPr lang="en-IN" dirty="0" smtClean="0"/>
              <a:t>Request ID to fetch BoE Information</a:t>
            </a:r>
            <a:endParaRPr lang="en-IN" dirty="0"/>
          </a:p>
        </p:txBody>
      </p:sp>
      <p:sp>
        <p:nvSpPr>
          <p:cNvPr id="9" name="Rectangle 8"/>
          <p:cNvSpPr/>
          <p:nvPr/>
        </p:nvSpPr>
        <p:spPr>
          <a:xfrm>
            <a:off x="1447800" y="5867400"/>
            <a:ext cx="6019800" cy="417069"/>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337725898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019800" cy="533400"/>
          </a:xfrm>
          <a:solidFill>
            <a:srgbClr val="9B3937"/>
          </a:solidFill>
          <a:effectLst>
            <a:outerShdw blurRad="63500" sx="102000" sy="102000" algn="ctr" rotWithShape="0">
              <a:prstClr val="black">
                <a:alpha val="40000"/>
              </a:prstClr>
            </a:outerShdw>
          </a:effectLst>
        </p:spPr>
        <p:txBody>
          <a:bodyPr/>
          <a:lstStyle/>
          <a:p>
            <a:pPr algn="l"/>
            <a:r>
              <a:rPr lang="en-IN" sz="2000" b="1" dirty="0">
                <a:solidFill>
                  <a:schemeClr val="bg1"/>
                </a:solidFill>
                <a:latin typeface="Book Antiqua" panose="02040602050305030304" pitchFamily="18" charset="0"/>
              </a:rPr>
              <a:t>Confirmation of Online Duty Payment by DTA</a:t>
            </a:r>
          </a:p>
        </p:txBody>
      </p:sp>
      <p:sp>
        <p:nvSpPr>
          <p:cNvPr id="3" name="Content Placeholder 2"/>
          <p:cNvSpPr>
            <a:spLocks noGrp="1"/>
          </p:cNvSpPr>
          <p:nvPr>
            <p:ph idx="1"/>
          </p:nvPr>
        </p:nvSpPr>
        <p:spPr>
          <a:xfrm>
            <a:off x="457200" y="838200"/>
            <a:ext cx="8229600" cy="685799"/>
          </a:xfrm>
        </p:spPr>
        <p:txBody>
          <a:bodyPr/>
          <a:lstStyle/>
          <a:p>
            <a:pPr marL="0" indent="0">
              <a:buNone/>
            </a:pPr>
            <a:r>
              <a:rPr lang="en-IN" sz="1800" dirty="0" smtClean="0">
                <a:latin typeface="Book Antiqua" panose="02040602050305030304" pitchFamily="18" charset="0"/>
              </a:rPr>
              <a:t>DTA company can access Challan as below &amp; confirm without need of Login</a:t>
            </a:r>
          </a:p>
          <a:p>
            <a:pPr marL="0" indent="0">
              <a:buNone/>
            </a:pPr>
            <a:endParaRPr lang="en-IN" sz="2000" dirty="0" smtClean="0"/>
          </a:p>
          <a:p>
            <a:pPr marL="0" indent="0">
              <a:buNone/>
            </a:pPr>
            <a:endParaRPr lang="en-IN" sz="2000" dirty="0"/>
          </a:p>
        </p:txBody>
      </p:sp>
      <p:sp>
        <p:nvSpPr>
          <p:cNvPr id="4" name="Footer Placeholder 3"/>
          <p:cNvSpPr>
            <a:spLocks noGrp="1"/>
          </p:cNvSpPr>
          <p:nvPr>
            <p:ph type="ftr" sz="quarter" idx="11"/>
          </p:nvPr>
        </p:nvSpPr>
        <p:spPr/>
        <p:txBody>
          <a:bodyPr/>
          <a:lstStyle/>
          <a:p>
            <a:pPr>
              <a:defRPr/>
            </a:pPr>
            <a:endParaRPr lang="en-US"/>
          </a:p>
        </p:txBody>
      </p:sp>
      <p:pic>
        <p:nvPicPr>
          <p:cNvPr id="7" name="Picture 6"/>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23999"/>
            <a:ext cx="9143999" cy="5197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0" y="3886200"/>
            <a:ext cx="1905000" cy="3810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2313374239"/>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356349"/>
          </a:xfrm>
          <a:prstGeom prst="rect">
            <a:avLst/>
          </a:prstGeom>
          <a:noFill/>
          <a:ln>
            <a:noFill/>
          </a:ln>
        </p:spPr>
      </p:pic>
      <p:sp>
        <p:nvSpPr>
          <p:cNvPr id="6" name="Rectangle 5"/>
          <p:cNvSpPr/>
          <p:nvPr/>
        </p:nvSpPr>
        <p:spPr>
          <a:xfrm>
            <a:off x="1752600" y="990600"/>
            <a:ext cx="4038600" cy="7620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1371600" y="5867400"/>
            <a:ext cx="4419600" cy="3048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292320641"/>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7332</TotalTime>
  <Words>1065</Words>
  <Application>Microsoft Office PowerPoint</Application>
  <PresentationFormat>On-screen Show (4:3)</PresentationFormat>
  <Paragraphs>127</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Custom Design</vt:lpstr>
      <vt:lpstr>Slide 1</vt:lpstr>
      <vt:lpstr>Online Payment of Customs Duty</vt:lpstr>
      <vt:lpstr>Process of Online Payment of Customs Duty </vt:lpstr>
      <vt:lpstr>Slide 4</vt:lpstr>
      <vt:lpstr>Online Payment of Customs Duty </vt:lpstr>
      <vt:lpstr>Process of Online Duty Payment</vt:lpstr>
      <vt:lpstr>Slide 7</vt:lpstr>
      <vt:lpstr>Confirmation of Online Duty Payment by DTA</vt:lpstr>
      <vt:lpstr>Slide 9</vt:lpstr>
      <vt:lpstr>Challan Access &amp; Payment on ICEGATE portal  Link: https://cbicpay.icegate.gov.in/iceepay/ </vt:lpstr>
      <vt:lpstr>Challan Confirmation &amp; Generation of Mandate Form</vt:lpstr>
      <vt:lpstr>Important Points to be Noted</vt:lpstr>
      <vt:lpstr>Important Points to be Noted    Contd…</vt:lpstr>
      <vt:lpstr>Duty Payment Status &amp; Acknowledgement</vt:lpstr>
      <vt:lpstr>Important Online Duty Payment Instructions</vt:lpstr>
      <vt:lpstr>Important Online Duty Payment Instructions    Contd…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Khushboo</dc:creator>
  <cp:lastModifiedBy>sskumar</cp:lastModifiedBy>
  <cp:revision>502</cp:revision>
  <cp:lastPrinted>2018-02-14T14:04:50Z</cp:lastPrinted>
  <dcterms:created xsi:type="dcterms:W3CDTF">2012-06-01T08:17:36Z</dcterms:created>
  <dcterms:modified xsi:type="dcterms:W3CDTF">2020-06-29T12:59:11Z</dcterms:modified>
</cp:coreProperties>
</file>